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65" d="100"/>
          <a:sy n="165" d="100"/>
        </p:scale>
        <p:origin x="664"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07b74fc1b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 name="Google Shape;58;g207b74fc1b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07b74fc1b2_0_2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07b74fc1b2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7b74fc1b2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 name="Google Shape;69;g207b74fc1b2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07b74fc1b2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 name="Google Shape;79;g207b74fc1b2_0_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07b74fc1b2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g207b74fc1b2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07b74fc1b2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207b74fc1b2_0_4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07b74fc1b2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07b74fc1b2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07b74fc1b2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07b74fc1b2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07b74fc1b2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07b74fc1b2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07b74fc1b2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07b74fc1b2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630935" y="1241465"/>
            <a:ext cx="3456900" cy="19575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4100"/>
              <a:buFont typeface="Calibri"/>
              <a:buNone/>
            </a:pPr>
            <a:r>
              <a:rPr lang="nl" sz="4100"/>
              <a:t>Deutsch in der Oberstufe!</a:t>
            </a:r>
            <a:endParaRPr sz="4100"/>
          </a:p>
        </p:txBody>
      </p:sp>
      <p:sp>
        <p:nvSpPr>
          <p:cNvPr id="62" name="Google Shape;62;p14"/>
          <p:cNvSpPr/>
          <p:nvPr/>
        </p:nvSpPr>
        <p:spPr>
          <a:xfrm>
            <a:off x="0" y="0"/>
            <a:ext cx="4149657" cy="968215"/>
          </a:xfrm>
          <a:custGeom>
            <a:avLst/>
            <a:gdLst/>
            <a:ahLst/>
            <a:cxnLst/>
            <a:rect l="l" t="t" r="r" b="b"/>
            <a:pathLst>
              <a:path w="5532876" h="1290953" extrusionOk="0">
                <a:moveTo>
                  <a:pt x="0" y="0"/>
                </a:moveTo>
                <a:lnTo>
                  <a:pt x="5532876" y="0"/>
                </a:lnTo>
                <a:lnTo>
                  <a:pt x="4936972" y="1290953"/>
                </a:lnTo>
                <a:lnTo>
                  <a:pt x="0" y="1290953"/>
                </a:lnTo>
                <a:close/>
              </a:path>
            </a:pathLst>
          </a:custGeom>
          <a:solidFill>
            <a:srgbClr val="59595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63" name="Google Shape;63;p14"/>
          <p:cNvSpPr/>
          <p:nvPr/>
        </p:nvSpPr>
        <p:spPr>
          <a:xfrm>
            <a:off x="3823381" y="1"/>
            <a:ext cx="5320619" cy="968215"/>
          </a:xfrm>
          <a:custGeom>
            <a:avLst/>
            <a:gdLst/>
            <a:ahLst/>
            <a:cxnLst/>
            <a:rect l="l" t="t" r="r" b="b"/>
            <a:pathLst>
              <a:path w="7094159" h="1290953" extrusionOk="0">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pic>
        <p:nvPicPr>
          <p:cNvPr id="64" name="Google Shape;64;p14" descr="Deutsch Grammar (@deutschgrammar) | Twitter"/>
          <p:cNvPicPr preferRelativeResize="0"/>
          <p:nvPr/>
        </p:nvPicPr>
        <p:blipFill rotWithShape="1">
          <a:blip r:embed="rId3">
            <a:alphaModFix/>
          </a:blip>
          <a:srcRect/>
          <a:stretch/>
        </p:blipFill>
        <p:spPr>
          <a:xfrm>
            <a:off x="4880684" y="1405261"/>
            <a:ext cx="3809528" cy="2285717"/>
          </a:xfrm>
          <a:prstGeom prst="rect">
            <a:avLst/>
          </a:prstGeom>
          <a:noFill/>
          <a:ln>
            <a:noFill/>
          </a:ln>
        </p:spPr>
      </p:pic>
      <p:sp>
        <p:nvSpPr>
          <p:cNvPr id="65" name="Google Shape;65;p14"/>
          <p:cNvSpPr/>
          <p:nvPr/>
        </p:nvSpPr>
        <p:spPr>
          <a:xfrm>
            <a:off x="4966587" y="4087577"/>
            <a:ext cx="4177413" cy="1055923"/>
          </a:xfrm>
          <a:custGeom>
            <a:avLst/>
            <a:gdLst/>
            <a:ahLst/>
            <a:cxnLst/>
            <a:rect l="l" t="t" r="r" b="b"/>
            <a:pathLst>
              <a:path w="5569884" h="1407897" extrusionOk="0">
                <a:moveTo>
                  <a:pt x="652041" y="0"/>
                </a:moveTo>
                <a:lnTo>
                  <a:pt x="5569884" y="0"/>
                </a:lnTo>
                <a:lnTo>
                  <a:pt x="5569884" y="1407897"/>
                </a:lnTo>
                <a:lnTo>
                  <a:pt x="0" y="1407897"/>
                </a:lnTo>
                <a:close/>
              </a:path>
            </a:pathLst>
          </a:cu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66" name="Google Shape;66;p14"/>
          <p:cNvSpPr/>
          <p:nvPr/>
        </p:nvSpPr>
        <p:spPr>
          <a:xfrm>
            <a:off x="0" y="4087577"/>
            <a:ext cx="5335901" cy="1055923"/>
          </a:xfrm>
          <a:custGeom>
            <a:avLst/>
            <a:gdLst/>
            <a:ahLst/>
            <a:cxnLst/>
            <a:rect l="l" t="t" r="r" b="b"/>
            <a:pathLst>
              <a:path w="7114535" h="1407897" extrusionOk="0">
                <a:moveTo>
                  <a:pt x="0" y="0"/>
                </a:moveTo>
                <a:lnTo>
                  <a:pt x="1189345" y="0"/>
                </a:lnTo>
                <a:lnTo>
                  <a:pt x="7114535" y="0"/>
                </a:lnTo>
                <a:lnTo>
                  <a:pt x="6462495" y="1407897"/>
                </a:lnTo>
                <a:lnTo>
                  <a:pt x="0" y="1407897"/>
                </a:lnTo>
                <a:close/>
              </a:path>
            </a:pathLst>
          </a:custGeom>
          <a:solidFill>
            <a:srgbClr val="7F7F7F">
              <a:alpha val="4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148" name="Google Shape;148;p2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
        <p:nvSpPr>
          <p:cNvPr id="149" name="Google Shape;149;p23"/>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nl" sz="2600">
                <a:solidFill>
                  <a:schemeClr val="dk1"/>
                </a:solidFill>
              </a:rPr>
              <a:t>Und noch vieles mehr!</a:t>
            </a:r>
            <a:endParaRPr sz="2600">
              <a:solidFill>
                <a:schemeClr val="dk1"/>
              </a:solidFill>
            </a:endParaRPr>
          </a:p>
          <a:p>
            <a:pPr marL="457200" lvl="0" indent="-393700" algn="l" rtl="0">
              <a:spcBef>
                <a:spcPts val="1200"/>
              </a:spcBef>
              <a:spcAft>
                <a:spcPts val="0"/>
              </a:spcAft>
              <a:buClr>
                <a:schemeClr val="dk1"/>
              </a:buClr>
              <a:buSzPts val="2600"/>
              <a:buChar char="-"/>
            </a:pPr>
            <a:r>
              <a:rPr lang="nl" sz="2600">
                <a:solidFill>
                  <a:schemeClr val="dk1"/>
                </a:solidFill>
              </a:rPr>
              <a:t>V5: IFFR</a:t>
            </a:r>
            <a:endParaRPr sz="2600">
              <a:solidFill>
                <a:schemeClr val="dk1"/>
              </a:solidFill>
            </a:endParaRPr>
          </a:p>
          <a:p>
            <a:pPr marL="457200" lvl="0" indent="-393700" algn="l" rtl="0">
              <a:spcBef>
                <a:spcPts val="0"/>
              </a:spcBef>
              <a:spcAft>
                <a:spcPts val="0"/>
              </a:spcAft>
              <a:buClr>
                <a:schemeClr val="dk1"/>
              </a:buClr>
              <a:buSzPts val="2600"/>
              <a:buChar char="-"/>
            </a:pPr>
            <a:r>
              <a:rPr lang="nl" sz="2600">
                <a:solidFill>
                  <a:schemeClr val="dk1"/>
                </a:solidFill>
              </a:rPr>
              <a:t>V6: Schubertkonzert </a:t>
            </a:r>
            <a:endParaRPr sz="2600">
              <a:solidFill>
                <a:schemeClr val="dk1"/>
              </a:solidFill>
            </a:endParaRPr>
          </a:p>
        </p:txBody>
      </p:sp>
      <p:pic>
        <p:nvPicPr>
          <p:cNvPr id="150" name="Google Shape;150;p23"/>
          <p:cNvPicPr preferRelativeResize="0"/>
          <p:nvPr/>
        </p:nvPicPr>
        <p:blipFill>
          <a:blip r:embed="rId3">
            <a:alphaModFix/>
          </a:blip>
          <a:stretch>
            <a:fillRect/>
          </a:stretch>
        </p:blipFill>
        <p:spPr>
          <a:xfrm>
            <a:off x="186452" y="1233175"/>
            <a:ext cx="4203304" cy="28030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
        <p:nvSpPr>
          <p:cNvPr id="71" name="Google Shape;71;p15"/>
          <p:cNvSpPr/>
          <p:nvPr/>
        </p:nvSpPr>
        <p:spPr>
          <a:xfrm>
            <a:off x="0" y="0"/>
            <a:ext cx="9144000" cy="5143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2" name="Google Shape;72;p15"/>
          <p:cNvSpPr/>
          <p:nvPr/>
        </p:nvSpPr>
        <p:spPr>
          <a:xfrm>
            <a:off x="0" y="1"/>
            <a:ext cx="9144000" cy="33096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3" name="Google Shape;73;p15"/>
          <p:cNvSpPr/>
          <p:nvPr/>
        </p:nvSpPr>
        <p:spPr>
          <a:xfrm>
            <a:off x="447348" y="413972"/>
            <a:ext cx="8249400" cy="3463800"/>
          </a:xfrm>
          <a:prstGeom prst="rect">
            <a:avLst/>
          </a:prstGeom>
          <a:solidFill>
            <a:schemeClr val="lt1"/>
          </a:solidFill>
          <a:ln>
            <a:noFill/>
          </a:ln>
          <a:effectLst>
            <a:outerShdw blurRad="139700" dist="127000" dir="5400000" algn="t" rotWithShape="0">
              <a:srgbClr val="000000">
                <a:alpha val="1451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4" name="Google Shape;74;p15"/>
          <p:cNvSpPr txBox="1">
            <a:spLocks noGrp="1"/>
          </p:cNvSpPr>
          <p:nvPr>
            <p:ph type="title"/>
          </p:nvPr>
        </p:nvSpPr>
        <p:spPr>
          <a:xfrm>
            <a:off x="1143000" y="970003"/>
            <a:ext cx="6858000" cy="24558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nl" sz="5400">
                <a:solidFill>
                  <a:schemeClr val="dk1"/>
                </a:solidFill>
                <a:latin typeface="Calibri"/>
                <a:ea typeface="Calibri"/>
                <a:cs typeface="Calibri"/>
                <a:sym typeface="Calibri"/>
              </a:rPr>
              <a:t>Warum Deutsch</a:t>
            </a:r>
            <a:r>
              <a:rPr lang="nl" sz="5400">
                <a:latin typeface="Calibri"/>
                <a:ea typeface="Calibri"/>
                <a:cs typeface="Calibri"/>
                <a:sym typeface="Calibri"/>
              </a:rPr>
              <a:t>?!</a:t>
            </a:r>
            <a:endParaRPr/>
          </a:p>
        </p:txBody>
      </p:sp>
      <p:sp>
        <p:nvSpPr>
          <p:cNvPr id="75" name="Google Shape;75;p15"/>
          <p:cNvSpPr txBox="1">
            <a:spLocks noGrp="1"/>
          </p:cNvSpPr>
          <p:nvPr>
            <p:ph type="body" idx="1"/>
          </p:nvPr>
        </p:nvSpPr>
        <p:spPr>
          <a:xfrm>
            <a:off x="656303" y="4144573"/>
            <a:ext cx="8040300" cy="4890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1500"/>
              <a:buNone/>
            </a:pPr>
            <a:r>
              <a:rPr lang="nl" sz="1500"/>
              <a:t>Past niet alleen in alle profielen, maar er zijn ook tal van redenen om Duits te kiezen… </a:t>
            </a:r>
            <a:endParaRPr sz="1500">
              <a:solidFill>
                <a:schemeClr val="dk1"/>
              </a:solidFill>
              <a:latin typeface="Calibri"/>
              <a:ea typeface="Calibri"/>
              <a:cs typeface="Calibri"/>
              <a:sym typeface="Calibri"/>
            </a:endParaRPr>
          </a:p>
        </p:txBody>
      </p:sp>
      <p:cxnSp>
        <p:nvCxnSpPr>
          <p:cNvPr id="76" name="Google Shape;76;p15"/>
          <p:cNvCxnSpPr/>
          <p:nvPr/>
        </p:nvCxnSpPr>
        <p:spPr>
          <a:xfrm rot="10800000">
            <a:off x="447522" y="4766031"/>
            <a:ext cx="8250000" cy="0"/>
          </a:xfrm>
          <a:prstGeom prst="straightConnector1">
            <a:avLst/>
          </a:prstGeom>
          <a:noFill/>
          <a:ln w="101600" cap="flat" cmpd="sng">
            <a:solidFill>
              <a:schemeClr val="accent4"/>
            </a:solidFill>
            <a:prstDash val="solid"/>
            <a:miter lim="800000"/>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600824" y="1047217"/>
            <a:ext cx="34683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3300"/>
              <a:buFont typeface="Calibri"/>
              <a:buNone/>
            </a:pPr>
            <a:r>
              <a:rPr lang="nl">
                <a:solidFill>
                  <a:schemeClr val="lt1"/>
                </a:solidFill>
              </a:rPr>
              <a:t>Warum Deutsch?! </a:t>
            </a:r>
            <a:endParaRPr>
              <a:solidFill>
                <a:schemeClr val="lt1"/>
              </a:solidFill>
            </a:endParaRPr>
          </a:p>
        </p:txBody>
      </p:sp>
      <p:sp>
        <p:nvSpPr>
          <p:cNvPr id="82" name="Google Shape;82;p16"/>
          <p:cNvSpPr/>
          <p:nvPr/>
        </p:nvSpPr>
        <p:spPr>
          <a:xfrm>
            <a:off x="4136621" y="147833"/>
            <a:ext cx="1515600" cy="1515600"/>
          </a:xfrm>
          <a:prstGeom prst="ellipse">
            <a:avLst/>
          </a:prstGeom>
          <a:solidFill>
            <a:srgbClr val="FFFFFF">
              <a:alpha val="8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pic>
        <p:nvPicPr>
          <p:cNvPr id="83" name="Google Shape;83;p16"/>
          <p:cNvPicPr preferRelativeResize="0"/>
          <p:nvPr/>
        </p:nvPicPr>
        <p:blipFill rotWithShape="1">
          <a:blip r:embed="rId3">
            <a:alphaModFix/>
          </a:blip>
          <a:srcRect l="12607" r="14891"/>
          <a:stretch/>
        </p:blipFill>
        <p:spPr>
          <a:xfrm>
            <a:off x="4260065" y="271276"/>
            <a:ext cx="1271930" cy="1271930"/>
          </a:xfrm>
          <a:custGeom>
            <a:avLst/>
            <a:gdLst/>
            <a:ahLst/>
            <a:cxnLst/>
            <a:rect l="l" t="t" r="r" b="b"/>
            <a:pathLst>
              <a:path w="1956816" h="1956816" extrusionOk="0">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a:noFill/>
          <a:ln>
            <a:noFill/>
          </a:ln>
        </p:spPr>
      </p:pic>
      <p:sp>
        <p:nvSpPr>
          <p:cNvPr id="84" name="Google Shape;84;p16"/>
          <p:cNvSpPr txBox="1">
            <a:spLocks noGrp="1"/>
          </p:cNvSpPr>
          <p:nvPr>
            <p:ph type="body" idx="1"/>
          </p:nvPr>
        </p:nvSpPr>
        <p:spPr>
          <a:xfrm>
            <a:off x="604157" y="2153987"/>
            <a:ext cx="3418800" cy="2386500"/>
          </a:xfrm>
          <a:prstGeom prst="rect">
            <a:avLst/>
          </a:prstGeom>
          <a:noFill/>
          <a:ln>
            <a:noFill/>
          </a:ln>
        </p:spPr>
        <p:txBody>
          <a:bodyPr spcFirstLastPara="1" wrap="square" lIns="68575" tIns="34275" rIns="68575" bIns="34275" anchor="t" anchorCtr="0">
            <a:normAutofit lnSpcReduction="20000"/>
          </a:bodyPr>
          <a:lstStyle/>
          <a:p>
            <a:pPr marL="177800" lvl="0" indent="-177800" algn="l" rtl="0">
              <a:lnSpc>
                <a:spcPct val="90000"/>
              </a:lnSpc>
              <a:spcBef>
                <a:spcPts val="0"/>
              </a:spcBef>
              <a:spcAft>
                <a:spcPts val="0"/>
              </a:spcAft>
              <a:buClr>
                <a:srgbClr val="FFFFFF"/>
              </a:buClr>
              <a:buSzPts val="1800"/>
              <a:buChar char="•"/>
            </a:pPr>
            <a:r>
              <a:rPr lang="nl" sz="1800">
                <a:solidFill>
                  <a:srgbClr val="FFFFFF"/>
                </a:solidFill>
              </a:rPr>
              <a:t>Duits is de meest gesproken moedertaal in Europa</a:t>
            </a:r>
            <a:endParaRPr>
              <a:solidFill>
                <a:srgbClr val="FFFFFF"/>
              </a:solidFill>
            </a:endParaRPr>
          </a:p>
          <a:p>
            <a:pPr marL="177800" lvl="0" indent="-177800" algn="l" rtl="0">
              <a:lnSpc>
                <a:spcPct val="90000"/>
              </a:lnSpc>
              <a:spcBef>
                <a:spcPts val="800"/>
              </a:spcBef>
              <a:spcAft>
                <a:spcPts val="0"/>
              </a:spcAft>
              <a:buClr>
                <a:srgbClr val="FFFFFF"/>
              </a:buClr>
              <a:buSzPts val="1800"/>
              <a:buChar char="•"/>
            </a:pPr>
            <a:r>
              <a:rPr lang="nl" sz="1800">
                <a:solidFill>
                  <a:srgbClr val="FFFFFF"/>
                </a:solidFill>
              </a:rPr>
              <a:t>Duitsland is onze belangrijkste handelspartner</a:t>
            </a:r>
            <a:endParaRPr>
              <a:solidFill>
                <a:srgbClr val="FFFFFF"/>
              </a:solidFill>
            </a:endParaRPr>
          </a:p>
          <a:p>
            <a:pPr marL="177800" lvl="0" indent="-177800" algn="l" rtl="0">
              <a:lnSpc>
                <a:spcPct val="90000"/>
              </a:lnSpc>
              <a:spcBef>
                <a:spcPts val="800"/>
              </a:spcBef>
              <a:spcAft>
                <a:spcPts val="0"/>
              </a:spcAft>
              <a:buClr>
                <a:srgbClr val="FFFFFF"/>
              </a:buClr>
              <a:buSzPts val="1800"/>
              <a:buChar char="•"/>
            </a:pPr>
            <a:r>
              <a:rPr lang="nl" sz="1800">
                <a:solidFill>
                  <a:srgbClr val="FFFFFF"/>
                </a:solidFill>
              </a:rPr>
              <a:t>Met Duits heb je meer kansen op de Nederlandse arbeidsmarkt. Door goede kennis van de taal (i.p.v. gebrekkige kennis) is je arbeidsmarkt zes keer groter. </a:t>
            </a:r>
            <a:endParaRPr sz="1100">
              <a:solidFill>
                <a:srgbClr val="FFFFFF"/>
              </a:solidFill>
            </a:endParaRPr>
          </a:p>
        </p:txBody>
      </p:sp>
      <p:sp>
        <p:nvSpPr>
          <p:cNvPr id="85" name="Google Shape;85;p16"/>
          <p:cNvSpPr/>
          <p:nvPr/>
        </p:nvSpPr>
        <p:spPr>
          <a:xfrm>
            <a:off x="6086199" y="1"/>
            <a:ext cx="3057801" cy="2583946"/>
          </a:xfrm>
          <a:custGeom>
            <a:avLst/>
            <a:gdLst/>
            <a:ahLst/>
            <a:cxnLst/>
            <a:rect l="l" t="t" r="r" b="b"/>
            <a:pathLst>
              <a:path w="4077068" h="3445261" extrusionOk="0">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86" name="Google Shape;86;p16"/>
          <p:cNvSpPr/>
          <p:nvPr/>
        </p:nvSpPr>
        <p:spPr>
          <a:xfrm>
            <a:off x="4255245" y="1918177"/>
            <a:ext cx="2304300" cy="2304300"/>
          </a:xfrm>
          <a:prstGeom prst="ellipse">
            <a:avLst/>
          </a:prstGeom>
          <a:solidFill>
            <a:srgbClr val="FFFFFF">
              <a:alpha val="8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pic>
        <p:nvPicPr>
          <p:cNvPr id="87" name="Google Shape;87;p16" descr="Afbeelding met persoon, geel, hand&#10;&#10;Automatisch gegenereerde beschrijving"/>
          <p:cNvPicPr preferRelativeResize="0"/>
          <p:nvPr/>
        </p:nvPicPr>
        <p:blipFill rotWithShape="1">
          <a:blip r:embed="rId4">
            <a:alphaModFix/>
          </a:blip>
          <a:srcRect r="3744"/>
          <a:stretch/>
        </p:blipFill>
        <p:spPr>
          <a:xfrm>
            <a:off x="4378689" y="2041621"/>
            <a:ext cx="2055114" cy="2055114"/>
          </a:xfrm>
          <a:custGeom>
            <a:avLst/>
            <a:gdLst/>
            <a:ahLst/>
            <a:cxnLst/>
            <a:rect l="l" t="t" r="r" b="b"/>
            <a:pathLst>
              <a:path w="2834640" h="2834640" extrusionOk="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noFill/>
          <a:ln>
            <a:noFill/>
          </a:ln>
        </p:spPr>
      </p:pic>
      <p:pic>
        <p:nvPicPr>
          <p:cNvPr id="88" name="Google Shape;88;p16" descr="Afbeelding met tekst, vrachtwagen, transport, betonmenger&#10;&#10;Automatisch gegenereerde beschrijving"/>
          <p:cNvPicPr preferRelativeResize="0"/>
          <p:nvPr/>
        </p:nvPicPr>
        <p:blipFill rotWithShape="1">
          <a:blip r:embed="rId5">
            <a:alphaModFix/>
          </a:blip>
          <a:srcRect l="8576" r="6756"/>
          <a:stretch/>
        </p:blipFill>
        <p:spPr>
          <a:xfrm>
            <a:off x="6208968" y="1"/>
            <a:ext cx="2935032" cy="2461177"/>
          </a:xfrm>
          <a:custGeom>
            <a:avLst/>
            <a:gdLst/>
            <a:ahLst/>
            <a:cxnLst/>
            <a:rect l="l" t="t" r="r" b="b"/>
            <a:pathLst>
              <a:path w="3913376" h="3281569" extrusionOk="0">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noFill/>
          <a:ln>
            <a:noFill/>
          </a:ln>
        </p:spPr>
      </p:pic>
      <p:sp>
        <p:nvSpPr>
          <p:cNvPr id="89" name="Google Shape;89;p16"/>
          <p:cNvSpPr/>
          <p:nvPr/>
        </p:nvSpPr>
        <p:spPr>
          <a:xfrm>
            <a:off x="6636277" y="2975121"/>
            <a:ext cx="2504968" cy="2168380"/>
          </a:xfrm>
          <a:custGeom>
            <a:avLst/>
            <a:gdLst/>
            <a:ahLst/>
            <a:cxnLst/>
            <a:rect l="l" t="t" r="r" b="b"/>
            <a:pathLst>
              <a:path w="3339958" h="2891173" extrusionOk="0">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pic>
        <p:nvPicPr>
          <p:cNvPr id="90" name="Google Shape;90;p16" descr="Afbeelding met tekst&#10;&#10;Automatisch gegenereerde beschrijving"/>
          <p:cNvPicPr preferRelativeResize="0"/>
          <p:nvPr/>
        </p:nvPicPr>
        <p:blipFill rotWithShape="1">
          <a:blip r:embed="rId6">
            <a:alphaModFix/>
          </a:blip>
          <a:srcRect t="3901"/>
          <a:stretch/>
        </p:blipFill>
        <p:spPr>
          <a:xfrm>
            <a:off x="6757062" y="3098660"/>
            <a:ext cx="2384184" cy="2044841"/>
          </a:xfrm>
          <a:custGeom>
            <a:avLst/>
            <a:gdLst/>
            <a:ahLst/>
            <a:cxnLst/>
            <a:rect l="l" t="t" r="r" b="b"/>
            <a:pathLst>
              <a:path w="3178912" h="2726454" extrusionOk="0">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94"/>
        <p:cNvGrpSpPr/>
        <p:nvPr/>
      </p:nvGrpSpPr>
      <p:grpSpPr>
        <a:xfrm>
          <a:off x="0" y="0"/>
          <a:ext cx="0" cy="0"/>
          <a:chOff x="0" y="0"/>
          <a:chExt cx="0" cy="0"/>
        </a:xfrm>
      </p:grpSpPr>
      <p:sp>
        <p:nvSpPr>
          <p:cNvPr id="95" name="Google Shape;95;p17"/>
          <p:cNvSpPr/>
          <p:nvPr/>
        </p:nvSpPr>
        <p:spPr>
          <a:xfrm>
            <a:off x="0" y="1584818"/>
            <a:ext cx="2798064" cy="3551837"/>
          </a:xfrm>
          <a:custGeom>
            <a:avLst/>
            <a:gdLst/>
            <a:ahLst/>
            <a:cxnLst/>
            <a:rect l="l" t="t" r="r" b="b"/>
            <a:pathLst>
              <a:path w="3730752" h="4735782" extrusionOk="0">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96" name="Google Shape;96;p17"/>
          <p:cNvSpPr/>
          <p:nvPr/>
        </p:nvSpPr>
        <p:spPr>
          <a:xfrm>
            <a:off x="811486" y="-3249"/>
            <a:ext cx="3182112" cy="1840618"/>
          </a:xfrm>
          <a:custGeom>
            <a:avLst/>
            <a:gdLst/>
            <a:ahLst/>
            <a:cxnLst/>
            <a:rect l="l" t="t" r="r" b="b"/>
            <a:pathLst>
              <a:path w="4242816" h="2454158" extrusionOk="0">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pic>
        <p:nvPicPr>
          <p:cNvPr id="97" name="Google Shape;97;p17"/>
          <p:cNvPicPr preferRelativeResize="0"/>
          <p:nvPr/>
        </p:nvPicPr>
        <p:blipFill rotWithShape="1">
          <a:blip r:embed="rId3">
            <a:alphaModFix/>
          </a:blip>
          <a:srcRect t="15272" b="26189"/>
          <a:stretch/>
        </p:blipFill>
        <p:spPr>
          <a:xfrm>
            <a:off x="934931" y="8"/>
            <a:ext cx="2935224" cy="1713926"/>
          </a:xfrm>
          <a:custGeom>
            <a:avLst/>
            <a:gdLst/>
            <a:ahLst/>
            <a:cxnLst/>
            <a:rect l="l" t="t" r="r" b="b"/>
            <a:pathLst>
              <a:path w="3913632" h="2285234" extrusionOk="0">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noFill/>
          <a:ln>
            <a:noFill/>
          </a:ln>
        </p:spPr>
      </p:pic>
      <p:pic>
        <p:nvPicPr>
          <p:cNvPr id="98" name="Google Shape;98;p17"/>
          <p:cNvPicPr preferRelativeResize="0">
            <a:picLocks noGrp="1"/>
          </p:cNvPicPr>
          <p:nvPr>
            <p:ph type="body" idx="1"/>
          </p:nvPr>
        </p:nvPicPr>
        <p:blipFill rotWithShape="1">
          <a:blip r:embed="rId4">
            <a:alphaModFix/>
          </a:blip>
          <a:srcRect l="1792" r="1298"/>
          <a:stretch/>
        </p:blipFill>
        <p:spPr>
          <a:xfrm>
            <a:off x="15" y="1709404"/>
            <a:ext cx="2673300" cy="3427200"/>
          </a:xfrm>
          <a:prstGeom prst="rect">
            <a:avLst/>
          </a:prstGeom>
          <a:noFill/>
          <a:ln>
            <a:noFill/>
          </a:ln>
        </p:spPr>
      </p:pic>
      <p:sp>
        <p:nvSpPr>
          <p:cNvPr id="99" name="Google Shape;99;p17"/>
          <p:cNvSpPr/>
          <p:nvPr/>
        </p:nvSpPr>
        <p:spPr>
          <a:xfrm>
            <a:off x="4010459" y="461931"/>
            <a:ext cx="2386500" cy="2386500"/>
          </a:xfrm>
          <a:prstGeom prst="ellipse">
            <a:avLst/>
          </a:prstGeom>
          <a:solidFill>
            <a:srgbClr val="FFFFFF">
              <a:alpha val="8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pic>
        <p:nvPicPr>
          <p:cNvPr id="100" name="Google Shape;100;p17"/>
          <p:cNvPicPr preferRelativeResize="0"/>
          <p:nvPr/>
        </p:nvPicPr>
        <p:blipFill rotWithShape="1">
          <a:blip r:embed="rId5">
            <a:alphaModFix/>
          </a:blip>
          <a:srcRect r="13254"/>
          <a:stretch/>
        </p:blipFill>
        <p:spPr>
          <a:xfrm>
            <a:off x="4133903" y="585375"/>
            <a:ext cx="2139696" cy="2139696"/>
          </a:xfrm>
          <a:custGeom>
            <a:avLst/>
            <a:gdLst/>
            <a:ahLst/>
            <a:cxnLst/>
            <a:rect l="l" t="t" r="r" b="b"/>
            <a:pathLst>
              <a:path w="2852928" h="2852928" extrusionOk="0">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ln>
            <a:noFill/>
          </a:ln>
        </p:spPr>
      </p:pic>
      <p:sp>
        <p:nvSpPr>
          <p:cNvPr id="101" name="Google Shape;101;p17"/>
          <p:cNvSpPr/>
          <p:nvPr/>
        </p:nvSpPr>
        <p:spPr>
          <a:xfrm>
            <a:off x="6564426" y="-3248"/>
            <a:ext cx="2579574" cy="2838868"/>
          </a:xfrm>
          <a:custGeom>
            <a:avLst/>
            <a:gdLst/>
            <a:ahLst/>
            <a:cxnLst/>
            <a:rect l="l" t="t" r="r" b="b"/>
            <a:pathLst>
              <a:path w="3439432" h="3785157" extrusionOk="0">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pic>
        <p:nvPicPr>
          <p:cNvPr id="102" name="Google Shape;102;p17"/>
          <p:cNvPicPr preferRelativeResize="0"/>
          <p:nvPr/>
        </p:nvPicPr>
        <p:blipFill rotWithShape="1">
          <a:blip r:embed="rId6">
            <a:alphaModFix/>
          </a:blip>
          <a:srcRect l="27188"/>
          <a:stretch/>
        </p:blipFill>
        <p:spPr>
          <a:xfrm>
            <a:off x="6689071" y="-3248"/>
            <a:ext cx="2454929" cy="2714224"/>
          </a:xfrm>
          <a:custGeom>
            <a:avLst/>
            <a:gdLst/>
            <a:ahLst/>
            <a:cxnLst/>
            <a:rect l="l" t="t" r="r" b="b"/>
            <a:pathLst>
              <a:path w="3273238" h="3618965" extrusionOk="0">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noFill/>
          <a:ln>
            <a:noFill/>
          </a:ln>
        </p:spPr>
      </p:pic>
      <p:sp>
        <p:nvSpPr>
          <p:cNvPr id="103" name="Google Shape;103;p17"/>
          <p:cNvSpPr txBox="1"/>
          <p:nvPr/>
        </p:nvSpPr>
        <p:spPr>
          <a:xfrm>
            <a:off x="3321765" y="3058943"/>
            <a:ext cx="4641900" cy="2386500"/>
          </a:xfrm>
          <a:prstGeom prst="rect">
            <a:avLst/>
          </a:prstGeom>
          <a:noFill/>
          <a:ln>
            <a:noFill/>
          </a:ln>
        </p:spPr>
        <p:txBody>
          <a:bodyPr spcFirstLastPara="1" wrap="square" lIns="68575" tIns="34275" rIns="68575" bIns="34275" anchor="t" anchorCtr="0">
            <a:normAutofit/>
          </a:bodyPr>
          <a:lstStyle/>
          <a:p>
            <a:pPr marL="177800" marR="0" lvl="0" indent="-177800" algn="l" rtl="0">
              <a:lnSpc>
                <a:spcPct val="90000"/>
              </a:lnSpc>
              <a:spcBef>
                <a:spcPts val="0"/>
              </a:spcBef>
              <a:spcAft>
                <a:spcPts val="0"/>
              </a:spcAft>
              <a:buClr>
                <a:schemeClr val="lt1"/>
              </a:buClr>
              <a:buSzPts val="1800"/>
              <a:buFont typeface="Arial"/>
              <a:buChar char="•"/>
            </a:pPr>
            <a:r>
              <a:rPr lang="nl" sz="1800" b="0" i="0" u="none" strike="noStrike" cap="none">
                <a:solidFill>
                  <a:schemeClr val="lt1"/>
                </a:solidFill>
                <a:latin typeface="Calibri"/>
                <a:ea typeface="Calibri"/>
                <a:cs typeface="Calibri"/>
                <a:sym typeface="Calibri"/>
              </a:rPr>
              <a:t>Met Duits kun je over de hele wereld werken</a:t>
            </a:r>
            <a:endParaRPr sz="1100" b="0" i="0" u="none" strike="noStrike" cap="none">
              <a:solidFill>
                <a:srgbClr val="000000"/>
              </a:solidFill>
              <a:latin typeface="Arial"/>
              <a:ea typeface="Arial"/>
              <a:cs typeface="Arial"/>
              <a:sym typeface="Arial"/>
            </a:endParaRPr>
          </a:p>
          <a:p>
            <a:pPr marL="177800" marR="0" lvl="0" indent="-177800" algn="l" rtl="0">
              <a:lnSpc>
                <a:spcPct val="90000"/>
              </a:lnSpc>
              <a:spcBef>
                <a:spcPts val="800"/>
              </a:spcBef>
              <a:spcAft>
                <a:spcPts val="0"/>
              </a:spcAft>
              <a:buClr>
                <a:schemeClr val="lt1"/>
              </a:buClr>
              <a:buSzPts val="1800"/>
              <a:buFont typeface="Arial"/>
              <a:buChar char="•"/>
            </a:pPr>
            <a:r>
              <a:rPr lang="nl" sz="1800" b="0" i="0" u="none" strike="noStrike" cap="none">
                <a:solidFill>
                  <a:schemeClr val="lt1"/>
                </a:solidFill>
                <a:latin typeface="Calibri"/>
                <a:ea typeface="Calibri"/>
                <a:cs typeface="Calibri"/>
                <a:sym typeface="Calibri"/>
              </a:rPr>
              <a:t>Het is voor Nederlanders relatief makkelijk om Duits te leren</a:t>
            </a:r>
            <a:endParaRPr sz="1100" b="0" i="0" u="none" strike="noStrike" cap="none">
              <a:solidFill>
                <a:srgbClr val="000000"/>
              </a:solidFill>
              <a:latin typeface="Arial"/>
              <a:ea typeface="Arial"/>
              <a:cs typeface="Arial"/>
              <a:sym typeface="Arial"/>
            </a:endParaRPr>
          </a:p>
          <a:p>
            <a:pPr marL="177800" marR="0" lvl="0" indent="-177800" algn="l" rtl="0">
              <a:lnSpc>
                <a:spcPct val="90000"/>
              </a:lnSpc>
              <a:spcBef>
                <a:spcPts val="800"/>
              </a:spcBef>
              <a:spcAft>
                <a:spcPts val="0"/>
              </a:spcAft>
              <a:buClr>
                <a:schemeClr val="lt1"/>
              </a:buClr>
              <a:buSzPts val="1800"/>
              <a:buFont typeface="Arial"/>
              <a:buChar char="•"/>
            </a:pPr>
            <a:r>
              <a:rPr lang="nl" sz="1800" b="0" i="0" u="none" strike="noStrike" cap="none">
                <a:solidFill>
                  <a:schemeClr val="lt1"/>
                </a:solidFill>
                <a:latin typeface="Calibri"/>
                <a:ea typeface="Calibri"/>
                <a:cs typeface="Calibri"/>
                <a:sym typeface="Calibri"/>
              </a:rPr>
              <a:t>Veel belangrijke uitvindingen komen uit Duitsland </a:t>
            </a:r>
            <a:endParaRPr sz="1100" b="0" i="0" u="none" strike="noStrike" cap="none">
              <a:solidFill>
                <a:srgbClr val="000000"/>
              </a:solidFill>
              <a:latin typeface="Arial"/>
              <a:ea typeface="Arial"/>
              <a:cs typeface="Arial"/>
              <a:sym typeface="Arial"/>
            </a:endParaRPr>
          </a:p>
          <a:p>
            <a:pPr marL="177800" marR="0" lvl="0" indent="-177800" algn="l" rtl="0">
              <a:lnSpc>
                <a:spcPct val="90000"/>
              </a:lnSpc>
              <a:spcBef>
                <a:spcPts val="800"/>
              </a:spcBef>
              <a:spcAft>
                <a:spcPts val="0"/>
              </a:spcAft>
              <a:buClr>
                <a:schemeClr val="lt1"/>
              </a:buClr>
              <a:buSzPts val="1800"/>
              <a:buFont typeface="Arial"/>
              <a:buChar char="•"/>
            </a:pPr>
            <a:r>
              <a:rPr lang="nl" sz="1800" b="0" i="0" u="none" strike="noStrike" cap="none">
                <a:solidFill>
                  <a:schemeClr val="lt1"/>
                </a:solidFill>
                <a:latin typeface="Calibri"/>
                <a:ea typeface="Calibri"/>
                <a:cs typeface="Calibri"/>
                <a:sym typeface="Calibri"/>
              </a:rPr>
              <a:t>In Duitsland kun je voordelig studeren (er zijn veel Nederlandse studenten in Duitsland) </a:t>
            </a:r>
            <a:endParaRPr sz="11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08"/>
        <p:cNvGrpSpPr/>
        <p:nvPr/>
      </p:nvGrpSpPr>
      <p:grpSpPr>
        <a:xfrm>
          <a:off x="0" y="0"/>
          <a:ext cx="0" cy="0"/>
          <a:chOff x="0" y="0"/>
          <a:chExt cx="0" cy="0"/>
        </a:xfrm>
      </p:grpSpPr>
      <p:sp>
        <p:nvSpPr>
          <p:cNvPr id="109" name="Google Shape;109;p18"/>
          <p:cNvSpPr/>
          <p:nvPr/>
        </p:nvSpPr>
        <p:spPr>
          <a:xfrm>
            <a:off x="1" y="0"/>
            <a:ext cx="3050548" cy="2611308"/>
          </a:xfrm>
          <a:custGeom>
            <a:avLst/>
            <a:gdLst/>
            <a:ahLst/>
            <a:cxnLst/>
            <a:rect l="l" t="t" r="r" b="b"/>
            <a:pathLst>
              <a:path w="4067397" h="3481744" extrusionOk="0">
                <a:moveTo>
                  <a:pt x="0" y="0"/>
                </a:moveTo>
                <a:lnTo>
                  <a:pt x="3741230" y="0"/>
                </a:lnTo>
                <a:lnTo>
                  <a:pt x="3789282" y="79096"/>
                </a:lnTo>
                <a:cubicBezTo>
                  <a:pt x="3966649" y="405598"/>
                  <a:pt x="4067397" y="779761"/>
                  <a:pt x="4067397" y="1177456"/>
                </a:cubicBezTo>
                <a:cubicBezTo>
                  <a:pt x="4067397" y="2450079"/>
                  <a:pt x="3035732" y="3481744"/>
                  <a:pt x="1763109" y="3481744"/>
                </a:cubicBezTo>
                <a:cubicBezTo>
                  <a:pt x="1126798" y="3481744"/>
                  <a:pt x="550726" y="3223828"/>
                  <a:pt x="133731" y="2806834"/>
                </a:cubicBezTo>
                <a:lnTo>
                  <a:pt x="0" y="2659692"/>
                </a:lnTo>
                <a:close/>
              </a:path>
            </a:pathLst>
          </a:custGeom>
          <a:solidFill>
            <a:srgbClr val="FFFFFF">
              <a:alpha val="8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10" name="Google Shape;110;p18"/>
          <p:cNvSpPr/>
          <p:nvPr/>
        </p:nvSpPr>
        <p:spPr>
          <a:xfrm>
            <a:off x="3401853" y="339749"/>
            <a:ext cx="1515600" cy="1515600"/>
          </a:xfrm>
          <a:prstGeom prst="ellipse">
            <a:avLst/>
          </a:prstGeom>
          <a:solidFill>
            <a:srgbClr val="FFFFFF">
              <a:alpha val="8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pic>
        <p:nvPicPr>
          <p:cNvPr id="111" name="Google Shape;111;p18"/>
          <p:cNvPicPr preferRelativeResize="0"/>
          <p:nvPr/>
        </p:nvPicPr>
        <p:blipFill rotWithShape="1">
          <a:blip r:embed="rId3">
            <a:alphaModFix/>
          </a:blip>
          <a:srcRect t="6122" b="8371"/>
          <a:stretch/>
        </p:blipFill>
        <p:spPr>
          <a:xfrm>
            <a:off x="3525297" y="463193"/>
            <a:ext cx="1267358" cy="1267358"/>
          </a:xfrm>
          <a:custGeom>
            <a:avLst/>
            <a:gdLst/>
            <a:ahLst/>
            <a:cxnLst/>
            <a:rect l="l" t="t" r="r" b="b"/>
            <a:pathLst>
              <a:path w="1645920" h="1645920" extrusionOk="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noFill/>
          <a:ln>
            <a:noFill/>
          </a:ln>
        </p:spPr>
      </p:pic>
      <p:sp>
        <p:nvSpPr>
          <p:cNvPr id="112" name="Google Shape;112;p18"/>
          <p:cNvSpPr/>
          <p:nvPr/>
        </p:nvSpPr>
        <p:spPr>
          <a:xfrm>
            <a:off x="-1" y="3030792"/>
            <a:ext cx="2412258" cy="2112709"/>
          </a:xfrm>
          <a:custGeom>
            <a:avLst/>
            <a:gdLst/>
            <a:ahLst/>
            <a:cxnLst/>
            <a:rect l="l" t="t" r="r" b="b"/>
            <a:pathLst>
              <a:path w="3216344" h="2816945" extrusionOk="0">
                <a:moveTo>
                  <a:pt x="1360112" y="0"/>
                </a:moveTo>
                <a:cubicBezTo>
                  <a:pt x="2385281" y="0"/>
                  <a:pt x="3216344" y="831063"/>
                  <a:pt x="3216344" y="1856232"/>
                </a:cubicBezTo>
                <a:cubicBezTo>
                  <a:pt x="3216344" y="2176598"/>
                  <a:pt x="3135186" y="2478007"/>
                  <a:pt x="2992307" y="2741023"/>
                </a:cubicBezTo>
                <a:lnTo>
                  <a:pt x="2946183" y="2816945"/>
                </a:lnTo>
                <a:lnTo>
                  <a:pt x="0" y="2816945"/>
                </a:lnTo>
                <a:lnTo>
                  <a:pt x="0" y="596005"/>
                </a:lnTo>
                <a:lnTo>
                  <a:pt x="47558" y="543678"/>
                </a:lnTo>
                <a:cubicBezTo>
                  <a:pt x="383470" y="207766"/>
                  <a:pt x="847528" y="0"/>
                  <a:pt x="1360112" y="0"/>
                </a:cubicBezTo>
                <a:close/>
              </a:path>
            </a:pathLst>
          </a:custGeom>
          <a:solidFill>
            <a:srgbClr val="FFFFFF">
              <a:alpha val="8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13" name="Google Shape;113;p18"/>
          <p:cNvSpPr/>
          <p:nvPr/>
        </p:nvSpPr>
        <p:spPr>
          <a:xfrm>
            <a:off x="2535701" y="2153987"/>
            <a:ext cx="2126100" cy="2126100"/>
          </a:xfrm>
          <a:prstGeom prst="ellipse">
            <a:avLst/>
          </a:prstGeom>
          <a:solidFill>
            <a:srgbClr val="FFFFFF">
              <a:alpha val="8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pic>
        <p:nvPicPr>
          <p:cNvPr id="114" name="Google Shape;114;p18"/>
          <p:cNvPicPr preferRelativeResize="0"/>
          <p:nvPr/>
        </p:nvPicPr>
        <p:blipFill rotWithShape="1">
          <a:blip r:embed="rId4">
            <a:alphaModFix/>
          </a:blip>
          <a:srcRect t="41711" b="12786"/>
          <a:stretch/>
        </p:blipFill>
        <p:spPr>
          <a:xfrm>
            <a:off x="2659145" y="2277431"/>
            <a:ext cx="1879092" cy="1879092"/>
          </a:xfrm>
          <a:custGeom>
            <a:avLst/>
            <a:gdLst/>
            <a:ahLst/>
            <a:cxnLst/>
            <a:rect l="l" t="t" r="r" b="b"/>
            <a:pathLst>
              <a:path w="2505456" h="2505456" extrusionOk="0">
                <a:moveTo>
                  <a:pt x="1252728" y="0"/>
                </a:moveTo>
                <a:cubicBezTo>
                  <a:pt x="1944591" y="0"/>
                  <a:pt x="2505456" y="560865"/>
                  <a:pt x="2505456" y="1252728"/>
                </a:cubicBezTo>
                <a:cubicBezTo>
                  <a:pt x="2505456" y="1944591"/>
                  <a:pt x="1944591" y="2505456"/>
                  <a:pt x="1252728" y="2505456"/>
                </a:cubicBezTo>
                <a:cubicBezTo>
                  <a:pt x="560865" y="2505456"/>
                  <a:pt x="0" y="1944591"/>
                  <a:pt x="0" y="1252728"/>
                </a:cubicBezTo>
                <a:cubicBezTo>
                  <a:pt x="0" y="560865"/>
                  <a:pt x="560865" y="0"/>
                  <a:pt x="1252728" y="0"/>
                </a:cubicBezTo>
                <a:close/>
              </a:path>
            </a:pathLst>
          </a:custGeom>
          <a:noFill/>
          <a:ln>
            <a:noFill/>
          </a:ln>
        </p:spPr>
      </p:pic>
      <p:pic>
        <p:nvPicPr>
          <p:cNvPr id="115" name="Google Shape;115;p18"/>
          <p:cNvPicPr preferRelativeResize="0"/>
          <p:nvPr/>
        </p:nvPicPr>
        <p:blipFill rotWithShape="1">
          <a:blip r:embed="rId5">
            <a:alphaModFix/>
          </a:blip>
          <a:srcRect l="12772" r="9959"/>
          <a:stretch/>
        </p:blipFill>
        <p:spPr>
          <a:xfrm>
            <a:off x="15" y="8"/>
            <a:ext cx="2928375" cy="2489134"/>
          </a:xfrm>
          <a:custGeom>
            <a:avLst/>
            <a:gdLst/>
            <a:ahLst/>
            <a:cxnLst/>
            <a:rect l="l" t="t" r="r" b="b"/>
            <a:pathLst>
              <a:path w="3904500" h="3318846" extrusionOk="0">
                <a:moveTo>
                  <a:pt x="0" y="0"/>
                </a:moveTo>
                <a:lnTo>
                  <a:pt x="3550823" y="0"/>
                </a:lnTo>
                <a:lnTo>
                  <a:pt x="3646046" y="156742"/>
                </a:lnTo>
                <a:cubicBezTo>
                  <a:pt x="3810874" y="460163"/>
                  <a:pt x="3904500" y="807876"/>
                  <a:pt x="3904500" y="1177456"/>
                </a:cubicBezTo>
                <a:cubicBezTo>
                  <a:pt x="3904500" y="2360113"/>
                  <a:pt x="2945767" y="3318846"/>
                  <a:pt x="1763110" y="3318846"/>
                </a:cubicBezTo>
                <a:cubicBezTo>
                  <a:pt x="1097866" y="3318846"/>
                  <a:pt x="503472" y="3015497"/>
                  <a:pt x="110709" y="2539579"/>
                </a:cubicBezTo>
                <a:lnTo>
                  <a:pt x="0" y="2391530"/>
                </a:lnTo>
                <a:close/>
              </a:path>
            </a:pathLst>
          </a:custGeom>
          <a:noFill/>
          <a:ln>
            <a:noFill/>
          </a:ln>
        </p:spPr>
      </p:pic>
      <p:pic>
        <p:nvPicPr>
          <p:cNvPr id="116" name="Google Shape;116;p18"/>
          <p:cNvPicPr preferRelativeResize="0"/>
          <p:nvPr/>
        </p:nvPicPr>
        <p:blipFill rotWithShape="1">
          <a:blip r:embed="rId6">
            <a:alphaModFix/>
          </a:blip>
          <a:srcRect r="23301"/>
          <a:stretch/>
        </p:blipFill>
        <p:spPr>
          <a:xfrm>
            <a:off x="1" y="3155260"/>
            <a:ext cx="2287790" cy="1991006"/>
          </a:xfrm>
          <a:custGeom>
            <a:avLst/>
            <a:gdLst/>
            <a:ahLst/>
            <a:cxnLst/>
            <a:rect l="l" t="t" r="r" b="b"/>
            <a:pathLst>
              <a:path w="3050387" h="2654675" extrusionOk="0">
                <a:moveTo>
                  <a:pt x="1360112" y="0"/>
                </a:moveTo>
                <a:cubicBezTo>
                  <a:pt x="2293625" y="0"/>
                  <a:pt x="3050387" y="756762"/>
                  <a:pt x="3050387" y="1690275"/>
                </a:cubicBezTo>
                <a:cubicBezTo>
                  <a:pt x="3050387" y="2040343"/>
                  <a:pt x="2943967" y="2365554"/>
                  <a:pt x="2761715" y="2635324"/>
                </a:cubicBezTo>
                <a:lnTo>
                  <a:pt x="2747244" y="2654675"/>
                </a:lnTo>
                <a:lnTo>
                  <a:pt x="0" y="2654675"/>
                </a:lnTo>
                <a:lnTo>
                  <a:pt x="0" y="689742"/>
                </a:lnTo>
                <a:lnTo>
                  <a:pt x="55814" y="615103"/>
                </a:lnTo>
                <a:cubicBezTo>
                  <a:pt x="365835" y="239445"/>
                  <a:pt x="835011" y="0"/>
                  <a:pt x="1360112" y="0"/>
                </a:cubicBezTo>
                <a:close/>
              </a:path>
            </a:pathLst>
          </a:custGeom>
          <a:noFill/>
          <a:ln>
            <a:noFill/>
          </a:ln>
        </p:spPr>
      </p:pic>
      <p:sp>
        <p:nvSpPr>
          <p:cNvPr id="117" name="Google Shape;117;p18"/>
          <p:cNvSpPr txBox="1">
            <a:spLocks noGrp="1"/>
          </p:cNvSpPr>
          <p:nvPr>
            <p:ph type="body" idx="1"/>
          </p:nvPr>
        </p:nvSpPr>
        <p:spPr>
          <a:xfrm>
            <a:off x="5234486" y="693174"/>
            <a:ext cx="3142500" cy="3786000"/>
          </a:xfrm>
          <a:prstGeom prst="rect">
            <a:avLst/>
          </a:prstGeom>
          <a:noFill/>
          <a:ln>
            <a:noFill/>
          </a:ln>
        </p:spPr>
        <p:txBody>
          <a:bodyPr spcFirstLastPara="1" wrap="square" lIns="68575" tIns="34275" rIns="68575" bIns="34275" anchor="t" anchorCtr="0">
            <a:normAutofit fontScale="85000" lnSpcReduction="20000"/>
          </a:bodyPr>
          <a:lstStyle/>
          <a:p>
            <a:pPr marL="177800" lvl="0" indent="-167640" algn="l" rtl="0">
              <a:lnSpc>
                <a:spcPct val="90000"/>
              </a:lnSpc>
              <a:spcBef>
                <a:spcPts val="0"/>
              </a:spcBef>
              <a:spcAft>
                <a:spcPts val="0"/>
              </a:spcAft>
              <a:buClr>
                <a:schemeClr val="lt1"/>
              </a:buClr>
              <a:buSzPct val="100000"/>
              <a:buChar char="•"/>
            </a:pPr>
            <a:r>
              <a:rPr lang="nl" sz="2400">
                <a:solidFill>
                  <a:schemeClr val="lt1"/>
                </a:solidFill>
              </a:rPr>
              <a:t>Duitsland is een populair vakantieland. Berlijn is daarbij net als Rotterdam een stad die bij jongeren steeds populairder wordt.</a:t>
            </a:r>
            <a:endParaRPr>
              <a:solidFill>
                <a:schemeClr val="lt1"/>
              </a:solidFill>
            </a:endParaRPr>
          </a:p>
          <a:p>
            <a:pPr marL="177800" lvl="0" indent="-167640" algn="l" rtl="0">
              <a:lnSpc>
                <a:spcPct val="90000"/>
              </a:lnSpc>
              <a:spcBef>
                <a:spcPts val="800"/>
              </a:spcBef>
              <a:spcAft>
                <a:spcPts val="0"/>
              </a:spcAft>
              <a:buClr>
                <a:schemeClr val="lt1"/>
              </a:buClr>
              <a:buSzPct val="100000"/>
              <a:buChar char="•"/>
            </a:pPr>
            <a:r>
              <a:rPr lang="nl" sz="2400">
                <a:solidFill>
                  <a:schemeClr val="lt1"/>
                </a:solidFill>
              </a:rPr>
              <a:t>In Duitsland zijn er festivals voor elke muzieksmaak en leuke kerstmarkten.</a:t>
            </a:r>
            <a:endParaRPr>
              <a:solidFill>
                <a:schemeClr val="lt1"/>
              </a:solidFill>
            </a:endParaRPr>
          </a:p>
          <a:p>
            <a:pPr marL="177800" lvl="0" indent="-167640" algn="l" rtl="0">
              <a:lnSpc>
                <a:spcPct val="90000"/>
              </a:lnSpc>
              <a:spcBef>
                <a:spcPts val="800"/>
              </a:spcBef>
              <a:spcAft>
                <a:spcPts val="0"/>
              </a:spcAft>
              <a:buClr>
                <a:schemeClr val="lt1"/>
              </a:buClr>
              <a:buSzPct val="100000"/>
              <a:buChar char="•"/>
            </a:pPr>
            <a:r>
              <a:rPr lang="nl" sz="2400">
                <a:solidFill>
                  <a:schemeClr val="lt1"/>
                </a:solidFill>
              </a:rPr>
              <a:t>Duitsland is een heel groot sportland</a:t>
            </a:r>
            <a:endParaRPr>
              <a:solidFill>
                <a:schemeClr val="lt1"/>
              </a:solidFill>
            </a:endParaRPr>
          </a:p>
          <a:p>
            <a:pPr marL="177800" lvl="0" indent="-167640" algn="l" rtl="0">
              <a:lnSpc>
                <a:spcPct val="90000"/>
              </a:lnSpc>
              <a:spcBef>
                <a:spcPts val="800"/>
              </a:spcBef>
              <a:spcAft>
                <a:spcPts val="0"/>
              </a:spcAft>
              <a:buClr>
                <a:schemeClr val="lt1"/>
              </a:buClr>
              <a:buSzPct val="100000"/>
              <a:buChar char="•"/>
            </a:pPr>
            <a:r>
              <a:rPr lang="nl" sz="2400">
                <a:solidFill>
                  <a:schemeClr val="lt1"/>
                </a:solidFill>
              </a:rPr>
              <a:t>Duitsers staan erg positief t.o.v. Nederland</a:t>
            </a:r>
            <a:endParaRPr sz="14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
              <a:t>In de profielen</a:t>
            </a:r>
            <a:endParaRPr/>
          </a:p>
        </p:txBody>
      </p:sp>
      <p:sp>
        <p:nvSpPr>
          <p:cNvPr id="123" name="Google Shape;123;p19"/>
          <p:cNvSpPr txBox="1">
            <a:spLocks noGrp="1"/>
          </p:cNvSpPr>
          <p:nvPr>
            <p:ph type="body" idx="1"/>
          </p:nvPr>
        </p:nvSpPr>
        <p:spPr>
          <a:xfrm>
            <a:off x="311700" y="1152475"/>
            <a:ext cx="75492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sz="1800">
                <a:solidFill>
                  <a:schemeClr val="dk1"/>
                </a:solidFill>
              </a:rPr>
              <a:t>- </a:t>
            </a:r>
            <a:r>
              <a:rPr lang="nl" sz="1800" b="1">
                <a:solidFill>
                  <a:schemeClr val="dk1"/>
                </a:solidFill>
              </a:rPr>
              <a:t>Duits bij CM: </a:t>
            </a:r>
            <a:r>
              <a:rPr lang="nl" sz="1800">
                <a:solidFill>
                  <a:schemeClr val="dk1"/>
                </a:solidFill>
              </a:rPr>
              <a:t>Berlijn, musea … de toeristische sector is een must. Naar de creatieve &amp; culturele sector gaat veel geld vooral naar de gaming sector, creatieve hubs en film. Ook in de journalistiek en de Europese politiek is Duits belangrijk.</a:t>
            </a:r>
            <a:endParaRPr sz="1800">
              <a:solidFill>
                <a:schemeClr val="dk1"/>
              </a:solidFill>
            </a:endParaRPr>
          </a:p>
          <a:p>
            <a:pPr marL="0" lvl="0" indent="0" algn="l" rtl="0">
              <a:spcBef>
                <a:spcPts val="1200"/>
              </a:spcBef>
              <a:spcAft>
                <a:spcPts val="1200"/>
              </a:spcAft>
              <a:buNone/>
            </a:pPr>
            <a:r>
              <a:rPr lang="nl" sz="1900">
                <a:solidFill>
                  <a:schemeClr val="dk1"/>
                </a:solidFill>
              </a:rPr>
              <a:t>- </a:t>
            </a:r>
            <a:r>
              <a:rPr lang="nl" sz="1900" b="1">
                <a:solidFill>
                  <a:schemeClr val="dk1"/>
                </a:solidFill>
              </a:rPr>
              <a:t>Duits bij EM:</a:t>
            </a:r>
            <a:r>
              <a:rPr lang="nl" sz="1900">
                <a:solidFill>
                  <a:schemeClr val="dk1"/>
                </a:solidFill>
              </a:rPr>
              <a:t> </a:t>
            </a:r>
            <a:r>
              <a:rPr lang="nl" sz="1800">
                <a:solidFill>
                  <a:schemeClr val="dk1"/>
                </a:solidFill>
              </a:rPr>
              <a:t>Een bruto nationaal product van € 3.336 miljard. Meer dan 83 miljoen inwoners. Inkomens die tot de hoogste van Europa behoren. Duitsland is een kansrijke markt. De Duits-Nederlandse handel steeg in 2022 opnieuw tot een record! </a:t>
            </a:r>
            <a:endParaRPr sz="19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
              <a:t>Duits in de profielen</a:t>
            </a:r>
            <a:endParaRPr/>
          </a:p>
        </p:txBody>
      </p:sp>
      <p:sp>
        <p:nvSpPr>
          <p:cNvPr id="129" name="Google Shape;129;p20"/>
          <p:cNvSpPr txBox="1">
            <a:spLocks noGrp="1"/>
          </p:cNvSpPr>
          <p:nvPr>
            <p:ph type="body" idx="1"/>
          </p:nvPr>
        </p:nvSpPr>
        <p:spPr>
          <a:xfrm>
            <a:off x="393575" y="1158550"/>
            <a:ext cx="80502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nl" sz="1900">
                <a:solidFill>
                  <a:schemeClr val="dk1"/>
                </a:solidFill>
              </a:rPr>
              <a:t>- </a:t>
            </a:r>
            <a:r>
              <a:rPr lang="nl" sz="1900" b="1">
                <a:solidFill>
                  <a:schemeClr val="dk1"/>
                </a:solidFill>
              </a:rPr>
              <a:t>Duits bij NG en/of NT: </a:t>
            </a:r>
            <a:r>
              <a:rPr lang="nl" sz="1900">
                <a:solidFill>
                  <a:schemeClr val="dk1"/>
                </a:solidFill>
              </a:rPr>
              <a:t>Duitsland biedt veel kansen in sectoren als de autosector, bouwsector en voedingsbranche. Duits is in de wetenschap de op één na belangrijkste taal. Verder is Duitsland wereldwijd een van de koplopers bij de opwekking van groene energie. </a:t>
            </a:r>
            <a:endParaRPr sz="19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nl"/>
              <a:t>Verschil onderbouw</a:t>
            </a:r>
            <a:endParaRPr/>
          </a:p>
        </p:txBody>
      </p:sp>
      <p:sp>
        <p:nvSpPr>
          <p:cNvPr id="135" name="Google Shape;135;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p>
            <a:pPr marL="457200" lvl="0" indent="-342900" algn="l" rtl="0">
              <a:spcBef>
                <a:spcPts val="0"/>
              </a:spcBef>
              <a:spcAft>
                <a:spcPts val="0"/>
              </a:spcAft>
              <a:buClr>
                <a:schemeClr val="dk1"/>
              </a:buClr>
              <a:buSzPts val="1800"/>
              <a:buChar char="-"/>
            </a:pPr>
            <a:r>
              <a:rPr lang="nl" sz="1800">
                <a:solidFill>
                  <a:schemeClr val="dk1"/>
                </a:solidFill>
              </a:rPr>
              <a:t>Nog meer focus op de vaardigheden</a:t>
            </a:r>
            <a:r>
              <a:rPr lang="nl">
                <a:solidFill>
                  <a:schemeClr val="dk1"/>
                </a:solidFill>
              </a:rPr>
              <a:t>: lezen, spreken, schrijven, luisteren. Vocabulaire en grammatica blijven echter een rol spelen.</a:t>
            </a:r>
            <a:endParaRPr sz="1800">
              <a:solidFill>
                <a:schemeClr val="dk1"/>
              </a:solidFill>
            </a:endParaRPr>
          </a:p>
          <a:p>
            <a:pPr marL="457200" lvl="0" indent="0" algn="l" rtl="0">
              <a:spcBef>
                <a:spcPts val="0"/>
              </a:spcBef>
              <a:spcAft>
                <a:spcPts val="0"/>
              </a:spcAft>
              <a:buNone/>
            </a:pPr>
            <a:endParaRPr>
              <a:solidFill>
                <a:schemeClr val="dk1"/>
              </a:solidFill>
            </a:endParaRPr>
          </a:p>
          <a:p>
            <a:pPr marL="457200" lvl="0" indent="-342900" algn="l" rtl="0">
              <a:spcBef>
                <a:spcPts val="0"/>
              </a:spcBef>
              <a:spcAft>
                <a:spcPts val="0"/>
              </a:spcAft>
              <a:buClr>
                <a:schemeClr val="dk1"/>
              </a:buClr>
              <a:buSzPts val="1800"/>
              <a:buChar char="-"/>
            </a:pPr>
            <a:r>
              <a:rPr lang="nl">
                <a:solidFill>
                  <a:schemeClr val="dk1"/>
                </a:solidFill>
              </a:rPr>
              <a:t>Literatuur </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342900" algn="l" rtl="0">
              <a:spcBef>
                <a:spcPts val="0"/>
              </a:spcBef>
              <a:spcAft>
                <a:spcPts val="0"/>
              </a:spcAft>
              <a:buClr>
                <a:schemeClr val="dk1"/>
              </a:buClr>
              <a:buSzPts val="1800"/>
              <a:buChar char="-"/>
            </a:pPr>
            <a:r>
              <a:rPr lang="nl" sz="1800">
                <a:solidFill>
                  <a:schemeClr val="dk1"/>
                </a:solidFill>
              </a:rPr>
              <a:t>Literatuurgeschiedenis op het vwo </a:t>
            </a:r>
            <a:endParaRPr sz="1800">
              <a:solidFill>
                <a:schemeClr val="dk1"/>
              </a:solidFill>
            </a:endParaRPr>
          </a:p>
          <a:p>
            <a:pPr marL="0" lvl="0" indent="0" algn="l" rtl="0">
              <a:spcBef>
                <a:spcPts val="0"/>
              </a:spcBef>
              <a:spcAft>
                <a:spcPts val="12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title"/>
          </p:nvPr>
        </p:nvSpPr>
        <p:spPr>
          <a:xfrm>
            <a:off x="265500" y="302125"/>
            <a:ext cx="42210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nl" sz="3500"/>
              <a:t>Internationalisierung</a:t>
            </a:r>
            <a:endParaRPr sz="3500"/>
          </a:p>
        </p:txBody>
      </p:sp>
      <p:sp>
        <p:nvSpPr>
          <p:cNvPr id="141" name="Google Shape;141;p22"/>
          <p:cNvSpPr txBox="1">
            <a:spLocks noGrp="1"/>
          </p:cNvSpPr>
          <p:nvPr>
            <p:ph type="body" idx="2"/>
          </p:nvPr>
        </p:nvSpPr>
        <p:spPr>
          <a:xfrm>
            <a:off x="4825975" y="131925"/>
            <a:ext cx="3837000" cy="4548300"/>
          </a:xfrm>
          <a:prstGeom prst="rect">
            <a:avLst/>
          </a:prstGeom>
        </p:spPr>
        <p:txBody>
          <a:bodyPr spcFirstLastPara="1" wrap="square" lIns="91425" tIns="91425" rIns="91425" bIns="91425" anchor="ctr" anchorCtr="0">
            <a:normAutofit/>
          </a:bodyPr>
          <a:lstStyle/>
          <a:p>
            <a:pPr marL="0" lvl="0" indent="0" algn="l" rtl="0">
              <a:lnSpc>
                <a:spcPct val="90000"/>
              </a:lnSpc>
              <a:spcBef>
                <a:spcPts val="0"/>
              </a:spcBef>
              <a:spcAft>
                <a:spcPts val="0"/>
              </a:spcAft>
              <a:buNone/>
            </a:pPr>
            <a:endParaRPr sz="2800">
              <a:solidFill>
                <a:schemeClr val="dk1"/>
              </a:solidFill>
              <a:latin typeface="Calibri"/>
              <a:ea typeface="Calibri"/>
              <a:cs typeface="Calibri"/>
              <a:sym typeface="Calibri"/>
            </a:endParaRPr>
          </a:p>
          <a:p>
            <a:pPr marL="457200" lvl="0" indent="-381000" algn="l" rtl="0">
              <a:lnSpc>
                <a:spcPct val="90000"/>
              </a:lnSpc>
              <a:spcBef>
                <a:spcPts val="1000"/>
              </a:spcBef>
              <a:spcAft>
                <a:spcPts val="0"/>
              </a:spcAft>
              <a:buClr>
                <a:schemeClr val="dk1"/>
              </a:buClr>
              <a:buSzPts val="2400"/>
              <a:buChar char="-"/>
            </a:pPr>
            <a:r>
              <a:rPr lang="nl" sz="2400">
                <a:solidFill>
                  <a:schemeClr val="dk1"/>
                </a:solidFill>
              </a:rPr>
              <a:t>Berlijnreis als onderdeel van internationalisering schoolbreed (optioneel) </a:t>
            </a:r>
            <a:endParaRPr sz="2400">
              <a:solidFill>
                <a:schemeClr val="dk1"/>
              </a:solidFill>
            </a:endParaRPr>
          </a:p>
          <a:p>
            <a:pPr marL="0" lvl="0" indent="0" algn="l" rtl="0">
              <a:lnSpc>
                <a:spcPct val="90000"/>
              </a:lnSpc>
              <a:spcBef>
                <a:spcPts val="1000"/>
              </a:spcBef>
              <a:spcAft>
                <a:spcPts val="0"/>
              </a:spcAft>
              <a:buNone/>
            </a:pPr>
            <a:endParaRPr sz="2400">
              <a:solidFill>
                <a:schemeClr val="dk1"/>
              </a:solidFill>
            </a:endParaRPr>
          </a:p>
          <a:p>
            <a:pPr marL="457200" lvl="0" indent="-381000" algn="l" rtl="0">
              <a:lnSpc>
                <a:spcPct val="90000"/>
              </a:lnSpc>
              <a:spcBef>
                <a:spcPts val="1000"/>
              </a:spcBef>
              <a:spcAft>
                <a:spcPts val="0"/>
              </a:spcAft>
              <a:buClr>
                <a:schemeClr val="dk1"/>
              </a:buClr>
              <a:buSzPts val="2400"/>
              <a:buChar char="-"/>
            </a:pPr>
            <a:r>
              <a:rPr lang="nl" sz="2400">
                <a:solidFill>
                  <a:schemeClr val="dk1"/>
                </a:solidFill>
              </a:rPr>
              <a:t>Aandacht voor Berlijn in de lessen in geheel 4H en 4V bij Duits</a:t>
            </a:r>
            <a:endParaRPr sz="2400">
              <a:solidFill>
                <a:schemeClr val="dk1"/>
              </a:solidFill>
            </a:endParaRPr>
          </a:p>
        </p:txBody>
      </p:sp>
      <p:pic>
        <p:nvPicPr>
          <p:cNvPr id="142" name="Google Shape;142;p22"/>
          <p:cNvPicPr preferRelativeResize="0"/>
          <p:nvPr/>
        </p:nvPicPr>
        <p:blipFill>
          <a:blip r:embed="rId3">
            <a:alphaModFix/>
          </a:blip>
          <a:stretch>
            <a:fillRect/>
          </a:stretch>
        </p:blipFill>
        <p:spPr>
          <a:xfrm>
            <a:off x="612350" y="1886275"/>
            <a:ext cx="3351500" cy="24062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383</Words>
  <Application>Microsoft Macintosh PowerPoint</Application>
  <PresentationFormat>Diavoorstelling (16:9)</PresentationFormat>
  <Paragraphs>34</Paragraphs>
  <Slides>10</Slides>
  <Notes>10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10</vt:i4>
      </vt:variant>
    </vt:vector>
  </HeadingPairs>
  <TitlesOfParts>
    <vt:vector size="13" baseType="lpstr">
      <vt:lpstr>Arial</vt:lpstr>
      <vt:lpstr>Calibri</vt:lpstr>
      <vt:lpstr>Simple Light</vt:lpstr>
      <vt:lpstr>Deutsch in der Oberstufe!</vt:lpstr>
      <vt:lpstr>Warum Deutsch?!</vt:lpstr>
      <vt:lpstr>Warum Deutsch?! </vt:lpstr>
      <vt:lpstr>PowerPoint-presentatie</vt:lpstr>
      <vt:lpstr>PowerPoint-presentatie</vt:lpstr>
      <vt:lpstr>In de profielen</vt:lpstr>
      <vt:lpstr>Duits in de profielen</vt:lpstr>
      <vt:lpstr>Verschil onderbouw</vt:lpstr>
      <vt:lpstr>Internationalisierung</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Deutsch in der Oberstufe!</dc:title>
  <cp:lastModifiedBy>Microsoft Office User</cp:lastModifiedBy>
  <cp:revision>1</cp:revision>
  <dcterms:modified xsi:type="dcterms:W3CDTF">2024-01-25T14:16:44Z</dcterms:modified>
</cp:coreProperties>
</file>