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56" r:id="rId2"/>
    <p:sldId id="257" r:id="rId3"/>
    <p:sldId id="259" r:id="rId4"/>
    <p:sldId id="266" r:id="rId5"/>
    <p:sldId id="268" r:id="rId6"/>
    <p:sldId id="261" r:id="rId7"/>
    <p:sldId id="260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3"/>
    <p:restoredTop sz="92241"/>
  </p:normalViewPr>
  <p:slideViewPr>
    <p:cSldViewPr snapToGrid="0" snapToObjects="1">
      <p:cViewPr varScale="1">
        <p:scale>
          <a:sx n="131" d="100"/>
          <a:sy n="131" d="100"/>
        </p:scale>
        <p:origin x="9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ED265-B859-5B4A-B1A7-6E43E6AF0CCD}" type="datetimeFigureOut">
              <a:rPr lang="nl-NL" smtClean="0"/>
              <a:t>11-01-2024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82BE2-1F48-8F4C-AD56-6C44C0C9C4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721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1E12B-23C8-D349-8CD5-0681C14A4EC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78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1E12B-23C8-D349-8CD5-0681C14A4EC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32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1E12B-23C8-D349-8CD5-0681C14A4EC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07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1/11/24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C4548-F803-214F-8E63-B5EAB470C0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Scheikunde in BV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67AA7F-A3A2-3A4D-AB97-C707B8E6E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506" y="5253823"/>
            <a:ext cx="10962860" cy="1365637"/>
          </a:xfrm>
        </p:spPr>
        <p:txBody>
          <a:bodyPr>
            <a:normAutofit/>
          </a:bodyPr>
          <a:lstStyle/>
          <a:p>
            <a:r>
              <a:rPr lang="nl-NL" sz="3200" dirty="0"/>
              <a:t>WAAROM SCHEIKUNDE IN BOVENBOUW KIEZEN?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7F62EEF-601C-8848-BA84-69E10F8D2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381" y="3542684"/>
            <a:ext cx="1711139" cy="171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0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19FBC-7FF6-D243-A3F3-9D982D29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Scheikunde?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E795CC-242F-C248-B3D6-5ECA5FDB9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457" y="1729408"/>
            <a:ext cx="10624643" cy="4373217"/>
          </a:xfrm>
        </p:spPr>
        <p:txBody>
          <a:bodyPr>
            <a:noAutofit/>
          </a:bodyPr>
          <a:lstStyle/>
          <a:p>
            <a:r>
              <a:rPr lang="nl-NL" sz="3200" dirty="0"/>
              <a:t>De wereld zien op de schaal van deeltjes</a:t>
            </a:r>
          </a:p>
          <a:p>
            <a:r>
              <a:rPr lang="nl-NL" sz="3200" b="0" i="0" u="none" strike="noStrike" dirty="0">
                <a:solidFill>
                  <a:srgbClr val="222222"/>
                </a:solidFill>
                <a:effectLst/>
              </a:rPr>
              <a:t>Waar bestaat alles uit, en hoe wordt dat gevormd? </a:t>
            </a:r>
            <a:endParaRPr lang="nl-NL" sz="3200" dirty="0"/>
          </a:p>
          <a:p>
            <a:r>
              <a:rPr lang="ja-JP" altLang="nl-NL" sz="3200"/>
              <a:t>化学</a:t>
            </a:r>
            <a:r>
              <a:rPr lang="nl-NL" altLang="ja-JP" sz="3200" dirty="0"/>
              <a:t> = </a:t>
            </a:r>
            <a:r>
              <a:rPr lang="nl-NL" altLang="ja-JP" sz="3200" dirty="0" err="1"/>
              <a:t>kagaku</a:t>
            </a:r>
            <a:r>
              <a:rPr lang="nl-NL" altLang="ja-JP" sz="3200" dirty="0"/>
              <a:t> = leer van verandering</a:t>
            </a:r>
            <a:endParaRPr lang="ja-JP" altLang="nl-NL" sz="3200"/>
          </a:p>
          <a:p>
            <a:endParaRPr lang="nl-NL" sz="32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3FB6D83-773D-3D49-A15C-A030671B7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57" y="3429000"/>
            <a:ext cx="4902251" cy="327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5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BD3BC-3EC5-5E40-AB6C-3F527AF3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Verschillen</a:t>
            </a:r>
            <a:r>
              <a:rPr lang="en-US" sz="4800" b="1" dirty="0"/>
              <a:t> </a:t>
            </a:r>
            <a:r>
              <a:rPr lang="en-US" sz="4800" b="1" dirty="0" err="1"/>
              <a:t>onder</a:t>
            </a:r>
            <a:r>
              <a:rPr lang="en-US" sz="4800" b="1" dirty="0"/>
              <a:t>- </a:t>
            </a:r>
            <a:r>
              <a:rPr lang="en-US" sz="4800" b="1" dirty="0" err="1"/>
              <a:t>bovenbouw</a:t>
            </a:r>
            <a:endParaRPr lang="nl-NL" sz="4800" baseline="30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9671F-CE31-064B-A840-BE7FC0F92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50504"/>
            <a:ext cx="10058400" cy="49695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2600" dirty="0"/>
              <a:t>Waarschijnlijk heb je in klas 3 niet zoveel moeite met de leerstof; zonder al teveel huiswerk kun je de leerstof goed verwerken. In klas 4 is de leerstof veel pittiger en worden er ook hogere eisen aan je rekenvaardigheid gesteld. Scheikunde is niet een vak met alleen maar inzicht. Je moet ook flink wat leren.</a:t>
            </a:r>
          </a:p>
          <a:p>
            <a:pPr marL="0" indent="0">
              <a:buNone/>
            </a:pPr>
            <a:r>
              <a:rPr lang="nl-NL" sz="2600" dirty="0"/>
              <a:t>Scheikunde hoeft beslist geen moeilijk vak te zijn, maar vraagt nadrukkelijk om </a:t>
            </a:r>
            <a:r>
              <a:rPr lang="nl-NL" sz="2600" b="1" dirty="0"/>
              <a:t>doorzettingsvermogen </a:t>
            </a:r>
            <a:r>
              <a:rPr lang="nl-NL" sz="2600" dirty="0"/>
              <a:t>en</a:t>
            </a:r>
            <a:r>
              <a:rPr lang="nl-NL" sz="2600" b="1" dirty="0"/>
              <a:t> discipline. </a:t>
            </a:r>
            <a:r>
              <a:rPr lang="nl-NL" sz="2600" dirty="0"/>
              <a:t>Scheikunde is een </a:t>
            </a:r>
            <a:r>
              <a:rPr lang="nl-NL" sz="2600" b="1" dirty="0" err="1"/>
              <a:t>stapelvak</a:t>
            </a:r>
            <a:r>
              <a:rPr lang="nl-NL" sz="2600" b="1" dirty="0"/>
              <a:t>  </a:t>
            </a:r>
            <a:r>
              <a:rPr lang="nl-NL" sz="2600" dirty="0"/>
              <a:t>(vanaf de vierde klas meteen al bezig voor je examen).</a:t>
            </a:r>
          </a:p>
          <a:p>
            <a:pPr>
              <a:lnSpc>
                <a:spcPct val="120000"/>
              </a:lnSpc>
            </a:pPr>
            <a:r>
              <a:rPr lang="en-US" sz="2400" dirty="0" err="1"/>
              <a:t>Veel</a:t>
            </a:r>
            <a:r>
              <a:rPr lang="en-US" sz="2400" dirty="0"/>
              <a:t> </a:t>
            </a:r>
            <a:r>
              <a:rPr lang="en-US" sz="2400" dirty="0" err="1"/>
              <a:t>hoger</a:t>
            </a:r>
            <a:r>
              <a:rPr lang="en-US" sz="2400" dirty="0"/>
              <a:t> tempo (met name in 5e </a:t>
            </a:r>
            <a:r>
              <a:rPr lang="en-US" sz="2400" dirty="0" err="1"/>
              <a:t>klas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hoger</a:t>
            </a:r>
            <a:r>
              <a:rPr lang="en-US" sz="24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Het is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opbouwend</a:t>
            </a:r>
            <a:r>
              <a:rPr lang="en-US" sz="2400" dirty="0"/>
              <a:t> </a:t>
            </a:r>
            <a:r>
              <a:rPr lang="en-US" sz="2400" dirty="0" err="1"/>
              <a:t>vak</a:t>
            </a:r>
            <a:r>
              <a:rPr lang="en-US" sz="2400" dirty="0"/>
              <a:t>. </a:t>
            </a:r>
            <a:r>
              <a:rPr lang="en-US" sz="2400" dirty="0" err="1"/>
              <a:t>Begrijp</a:t>
            </a:r>
            <a:r>
              <a:rPr lang="en-US" sz="2400" dirty="0"/>
              <a:t> je </a:t>
            </a:r>
            <a:r>
              <a:rPr lang="en-US" sz="2400" dirty="0" err="1"/>
              <a:t>iets</a:t>
            </a:r>
            <a:r>
              <a:rPr lang="en-US" sz="2400" dirty="0"/>
              <a:t> </a:t>
            </a:r>
            <a:r>
              <a:rPr lang="en-US" sz="2400" dirty="0" err="1"/>
              <a:t>niet</a:t>
            </a:r>
            <a:r>
              <a:rPr lang="en-US" sz="2400" dirty="0"/>
              <a:t>,  </a:t>
            </a:r>
            <a:r>
              <a:rPr lang="en-US" sz="2400" dirty="0" err="1"/>
              <a:t>zorg</a:t>
            </a:r>
            <a:r>
              <a:rPr lang="en-US" sz="2400" dirty="0"/>
              <a:t> </a:t>
            </a:r>
            <a:r>
              <a:rPr lang="en-US" sz="2400" dirty="0" err="1"/>
              <a:t>zelf</a:t>
            </a:r>
            <a:r>
              <a:rPr lang="en-US" sz="2400" dirty="0"/>
              <a:t> </a:t>
            </a:r>
            <a:r>
              <a:rPr lang="en-US" sz="2400" dirty="0" err="1"/>
              <a:t>dat</a:t>
            </a:r>
            <a:r>
              <a:rPr lang="en-US" sz="2400" dirty="0"/>
              <a:t> je </a:t>
            </a:r>
            <a:r>
              <a:rPr lang="en-US" sz="2400" dirty="0" err="1"/>
              <a:t>bijwerkt</a:t>
            </a:r>
            <a:r>
              <a:rPr lang="en-US" sz="24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 err="1"/>
              <a:t>Veel</a:t>
            </a:r>
            <a:r>
              <a:rPr lang="en-US" sz="2400" dirty="0"/>
              <a:t> </a:t>
            </a:r>
            <a:r>
              <a:rPr lang="en-US" sz="2400" dirty="0" err="1"/>
              <a:t>stof</a:t>
            </a:r>
            <a:r>
              <a:rPr lang="en-US" sz="2400" dirty="0"/>
              <a:t> per </a:t>
            </a:r>
            <a:r>
              <a:rPr lang="en-US" sz="2400" dirty="0" err="1"/>
              <a:t>toets</a:t>
            </a:r>
            <a:r>
              <a:rPr lang="en-US" sz="2400" dirty="0"/>
              <a:t>. (</a:t>
            </a:r>
            <a:r>
              <a:rPr lang="en-US" sz="2400" dirty="0" err="1"/>
              <a:t>toetsen</a:t>
            </a:r>
            <a:r>
              <a:rPr lang="en-US" sz="2400" dirty="0"/>
              <a:t> van 90 </a:t>
            </a:r>
            <a:r>
              <a:rPr lang="en-US" sz="2400" dirty="0" err="1"/>
              <a:t>minunten</a:t>
            </a:r>
            <a:r>
              <a:rPr lang="en-US" sz="24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2400" dirty="0" err="1"/>
              <a:t>Zeer</a:t>
            </a:r>
            <a:r>
              <a:rPr lang="en-US" sz="2400" dirty="0"/>
              <a:t> </a:t>
            </a:r>
            <a:r>
              <a:rPr lang="en-US" sz="2400" dirty="0" err="1"/>
              <a:t>wiskundig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abstract.</a:t>
            </a:r>
          </a:p>
          <a:p>
            <a:pPr>
              <a:lnSpc>
                <a:spcPct val="120000"/>
              </a:lnSpc>
            </a:pPr>
            <a:r>
              <a:rPr lang="en-US" sz="2400" dirty="0" err="1"/>
              <a:t>Zelfstandigheid</a:t>
            </a:r>
            <a:r>
              <a:rPr lang="en-US" sz="2400" dirty="0"/>
              <a:t> - </a:t>
            </a:r>
            <a:r>
              <a:rPr lang="en-US" sz="2400" dirty="0" err="1"/>
              <a:t>veel</a:t>
            </a:r>
            <a:r>
              <a:rPr lang="en-US" sz="2400" dirty="0"/>
              <a:t> </a:t>
            </a:r>
            <a:r>
              <a:rPr lang="en-US" sz="2400" dirty="0" err="1"/>
              <a:t>oefenen</a:t>
            </a:r>
            <a:r>
              <a:rPr lang="en-US" sz="2400" dirty="0"/>
              <a:t> (</a:t>
            </a:r>
            <a:r>
              <a:rPr lang="en-US" sz="2400" dirty="0" err="1"/>
              <a:t>bijhouden</a:t>
            </a:r>
            <a:r>
              <a:rPr lang="en-US" sz="2400" dirty="0"/>
              <a:t>, </a:t>
            </a:r>
            <a:r>
              <a:rPr lang="en-US" sz="2400" dirty="0" err="1"/>
              <a:t>werken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doorbijten</a:t>
            </a:r>
            <a:r>
              <a:rPr lang="en-US" sz="2400" dirty="0"/>
              <a:t>!!!)</a:t>
            </a:r>
          </a:p>
          <a:p>
            <a:pPr>
              <a:lnSpc>
                <a:spcPct val="120000"/>
              </a:lnSpc>
            </a:pPr>
            <a:r>
              <a:rPr lang="en-US" sz="2400" dirty="0" err="1"/>
              <a:t>Parate</a:t>
            </a:r>
            <a:r>
              <a:rPr lang="en-US" sz="2400" dirty="0"/>
              <a:t> </a:t>
            </a:r>
            <a:r>
              <a:rPr lang="en-US" sz="2400" dirty="0" err="1"/>
              <a:t>kennis</a:t>
            </a:r>
            <a:r>
              <a:rPr lang="en-US" sz="2400" dirty="0"/>
              <a:t> </a:t>
            </a:r>
            <a:r>
              <a:rPr lang="en-US" sz="2400" dirty="0" err="1"/>
              <a:t>essentieel</a:t>
            </a:r>
            <a:r>
              <a:rPr lang="en-US" sz="2400" dirty="0"/>
              <a:t> (</a:t>
            </a:r>
            <a:r>
              <a:rPr lang="en-US" sz="2400" dirty="0" err="1"/>
              <a:t>Dus</a:t>
            </a:r>
            <a:r>
              <a:rPr lang="en-US" sz="2400" dirty="0"/>
              <a:t> </a:t>
            </a:r>
            <a:r>
              <a:rPr lang="en-US" sz="2400" dirty="0" err="1"/>
              <a:t>ook</a:t>
            </a:r>
            <a:r>
              <a:rPr lang="en-US" sz="2400" dirty="0"/>
              <a:t> </a:t>
            </a:r>
            <a:r>
              <a:rPr lang="en-US" sz="2400" dirty="0" err="1"/>
              <a:t>uit</a:t>
            </a:r>
            <a:r>
              <a:rPr lang="en-US" sz="2400" dirty="0"/>
              <a:t> je </a:t>
            </a:r>
            <a:r>
              <a:rPr lang="en-US" sz="2400" dirty="0" err="1"/>
              <a:t>hoofd</a:t>
            </a:r>
            <a:r>
              <a:rPr lang="en-US" sz="2400" dirty="0"/>
              <a:t> </a:t>
            </a:r>
            <a:r>
              <a:rPr lang="en-US" sz="2400" dirty="0" err="1"/>
              <a:t>leren</a:t>
            </a:r>
            <a:r>
              <a:rPr lang="en-US" sz="2400" dirty="0"/>
              <a:t>)</a:t>
            </a:r>
          </a:p>
          <a:p>
            <a:pPr>
              <a:lnSpc>
                <a:spcPct val="120000"/>
              </a:lnSpc>
            </a:pPr>
            <a:r>
              <a:rPr lang="nl-NL" sz="2400" dirty="0"/>
              <a:t>Van onthouden naar toepassing en inzicht.</a:t>
            </a:r>
          </a:p>
          <a:p>
            <a:endParaRPr lang="nl-NL" sz="2400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4E6EBE-4AB9-2A48-8962-5F5304B79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298" y="4611029"/>
            <a:ext cx="2074127" cy="224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4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42140D8-8736-324A-95D1-BAD040AEE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728216"/>
            <a:ext cx="4754880" cy="640080"/>
          </a:xfrm>
        </p:spPr>
        <p:txBody>
          <a:bodyPr/>
          <a:lstStyle/>
          <a:p>
            <a:r>
              <a:rPr lang="en-US" dirty="0"/>
              <a:t>HAVO</a:t>
            </a:r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7557E1F2-D67C-5E4A-9AED-A06778176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243138"/>
            <a:ext cx="4754880" cy="3791902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nl-NL" dirty="0">
                <a:solidFill>
                  <a:srgbClr val="000000"/>
                </a:solidFill>
              </a:rPr>
              <a:t>Bouw van stoffen</a:t>
            </a:r>
          </a:p>
          <a:p>
            <a:pPr marL="571500" indent="-571500"/>
            <a:r>
              <a:rPr lang="nl-NL" dirty="0">
                <a:solidFill>
                  <a:srgbClr val="000000"/>
                </a:solidFill>
              </a:rPr>
              <a:t>Organische chemie</a:t>
            </a:r>
          </a:p>
          <a:p>
            <a:pPr marL="571500" indent="-571500"/>
            <a:r>
              <a:rPr lang="nl-NL" dirty="0">
                <a:solidFill>
                  <a:srgbClr val="000000"/>
                </a:solidFill>
              </a:rPr>
              <a:t>Zouten</a:t>
            </a:r>
          </a:p>
          <a:p>
            <a:pPr marL="571500" indent="-571500"/>
            <a:r>
              <a:rPr lang="nl-NL" b="1" dirty="0">
                <a:solidFill>
                  <a:srgbClr val="000000"/>
                </a:solidFill>
              </a:rPr>
              <a:t>Chemisch rekenen</a:t>
            </a:r>
          </a:p>
          <a:p>
            <a:pPr marL="571500" indent="-571500"/>
            <a:r>
              <a:rPr lang="nl-NL" dirty="0">
                <a:solidFill>
                  <a:srgbClr val="000000"/>
                </a:solidFill>
              </a:rPr>
              <a:t>Evenwichtsreacties/reactiesnelheid</a:t>
            </a:r>
          </a:p>
          <a:p>
            <a:pPr marL="571500" indent="-571500"/>
            <a:r>
              <a:rPr lang="nl-NL" dirty="0">
                <a:solidFill>
                  <a:srgbClr val="C00000"/>
                </a:solidFill>
              </a:rPr>
              <a:t>Zuren en basen</a:t>
            </a:r>
          </a:p>
          <a:p>
            <a:pPr marL="571500" indent="-571500"/>
            <a:r>
              <a:rPr lang="nl-NL" dirty="0">
                <a:solidFill>
                  <a:srgbClr val="C00000"/>
                </a:solidFill>
              </a:rPr>
              <a:t>Redoxchemie</a:t>
            </a:r>
          </a:p>
          <a:p>
            <a:pPr marL="571500" indent="-571500"/>
            <a:r>
              <a:rPr lang="nl-NL" dirty="0">
                <a:solidFill>
                  <a:srgbClr val="C00000"/>
                </a:solidFill>
              </a:rPr>
              <a:t>Polymeerchemie</a:t>
            </a:r>
          </a:p>
          <a:p>
            <a:pPr marL="571500" indent="-571500"/>
            <a:r>
              <a:rPr lang="nl-NL" dirty="0">
                <a:solidFill>
                  <a:srgbClr val="C00000"/>
                </a:solidFill>
              </a:rPr>
              <a:t>Chemie van het leven</a:t>
            </a:r>
          </a:p>
          <a:p>
            <a:pPr marL="571500" indent="-571500"/>
            <a:r>
              <a:rPr lang="nl-NL" dirty="0">
                <a:solidFill>
                  <a:srgbClr val="C00000"/>
                </a:solidFill>
              </a:rPr>
              <a:t>Chemische Industrie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571500" indent="-571500"/>
            <a:endParaRPr lang="nl-NL" dirty="0">
              <a:solidFill>
                <a:srgbClr val="FF0000"/>
              </a:solidFill>
            </a:endParaRPr>
          </a:p>
          <a:p>
            <a:pPr marL="571500" indent="-571500"/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848BBA93-8A57-2945-ADD7-B75C6031A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224" y="484632"/>
            <a:ext cx="4754880" cy="640080"/>
          </a:xfrm>
        </p:spPr>
        <p:txBody>
          <a:bodyPr/>
          <a:lstStyle/>
          <a:p>
            <a:r>
              <a:rPr lang="nl-NL" dirty="0"/>
              <a:t>VWO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D0055D1B-B249-9240-8F3C-B82D271B5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224" y="1124712"/>
            <a:ext cx="4754880" cy="5500687"/>
          </a:xfrm>
        </p:spPr>
        <p:txBody>
          <a:bodyPr>
            <a:normAutofit fontScale="92500" lnSpcReduction="10000"/>
          </a:bodyPr>
          <a:lstStyle/>
          <a:p>
            <a:pPr marL="571500" indent="-571500"/>
            <a:r>
              <a:rPr lang="nl-NL" dirty="0">
                <a:solidFill>
                  <a:srgbClr val="000000"/>
                </a:solidFill>
              </a:rPr>
              <a:t>Bouw van stoffen</a:t>
            </a:r>
          </a:p>
          <a:p>
            <a:pPr marL="571500" indent="-571500"/>
            <a:r>
              <a:rPr lang="nl-NL" dirty="0">
                <a:solidFill>
                  <a:srgbClr val="000000"/>
                </a:solidFill>
              </a:rPr>
              <a:t>Organische chemie 1</a:t>
            </a:r>
          </a:p>
          <a:p>
            <a:pPr marL="571500" indent="-571500"/>
            <a:r>
              <a:rPr lang="nl-NL" dirty="0">
                <a:solidFill>
                  <a:srgbClr val="000000"/>
                </a:solidFill>
              </a:rPr>
              <a:t>Zouten</a:t>
            </a:r>
          </a:p>
          <a:p>
            <a:pPr marL="571500" indent="-571500"/>
            <a:r>
              <a:rPr lang="nl-NL" b="1" dirty="0">
                <a:solidFill>
                  <a:srgbClr val="000000"/>
                </a:solidFill>
              </a:rPr>
              <a:t>Chemisch rekenen</a:t>
            </a:r>
          </a:p>
          <a:p>
            <a:pPr marL="571500" indent="-571500"/>
            <a:r>
              <a:rPr lang="nl-NL" dirty="0">
                <a:solidFill>
                  <a:srgbClr val="000000"/>
                </a:solidFill>
              </a:rPr>
              <a:t>Evenwichtsreacties/reactiesnelheid</a:t>
            </a:r>
          </a:p>
          <a:p>
            <a:pPr marL="571500" indent="-571500"/>
            <a:r>
              <a:rPr lang="nl-NL" dirty="0">
                <a:solidFill>
                  <a:srgbClr val="C00000"/>
                </a:solidFill>
              </a:rPr>
              <a:t>Zuren en basen</a:t>
            </a:r>
          </a:p>
          <a:p>
            <a:pPr marL="571500" indent="-571500"/>
            <a:r>
              <a:rPr lang="nl-NL" dirty="0">
                <a:solidFill>
                  <a:srgbClr val="C00000"/>
                </a:solidFill>
              </a:rPr>
              <a:t>Organische chemie 2</a:t>
            </a:r>
          </a:p>
          <a:p>
            <a:pPr marL="571500" indent="-571500"/>
            <a:r>
              <a:rPr lang="nl-NL" dirty="0">
                <a:solidFill>
                  <a:srgbClr val="C00000"/>
                </a:solidFill>
              </a:rPr>
              <a:t>Redoxchemie</a:t>
            </a:r>
          </a:p>
          <a:p>
            <a:pPr marL="571500" indent="-571500"/>
            <a:r>
              <a:rPr lang="nl-NL" dirty="0">
                <a:solidFill>
                  <a:srgbClr val="C00000"/>
                </a:solidFill>
              </a:rPr>
              <a:t>Ruimtelijke bouw van moleculen</a:t>
            </a:r>
          </a:p>
          <a:p>
            <a:pPr marL="571500" indent="-571500"/>
            <a:r>
              <a:rPr lang="nl-NL" dirty="0">
                <a:solidFill>
                  <a:srgbClr val="C00000"/>
                </a:solidFill>
              </a:rPr>
              <a:t>Reactie mechanismen</a:t>
            </a:r>
          </a:p>
          <a:p>
            <a:pPr marL="571500" indent="-571500"/>
            <a:r>
              <a:rPr lang="nl-NL" dirty="0">
                <a:solidFill>
                  <a:srgbClr val="00B050"/>
                </a:solidFill>
              </a:rPr>
              <a:t>Polymeerchemie</a:t>
            </a:r>
          </a:p>
          <a:p>
            <a:pPr marL="571500" indent="-571500"/>
            <a:r>
              <a:rPr lang="nl-NL" dirty="0">
                <a:solidFill>
                  <a:srgbClr val="00B050"/>
                </a:solidFill>
              </a:rPr>
              <a:t>Analytische chemie</a:t>
            </a:r>
          </a:p>
          <a:p>
            <a:pPr marL="571500" indent="-571500"/>
            <a:r>
              <a:rPr lang="nl-NL" dirty="0">
                <a:solidFill>
                  <a:srgbClr val="00B050"/>
                </a:solidFill>
              </a:rPr>
              <a:t>Chemie van het leven</a:t>
            </a:r>
          </a:p>
          <a:p>
            <a:pPr marL="571500" indent="-571500"/>
            <a:r>
              <a:rPr lang="nl-NL" dirty="0">
                <a:solidFill>
                  <a:srgbClr val="00B050"/>
                </a:solidFill>
              </a:rPr>
              <a:t>Chemische Industrie</a:t>
            </a:r>
          </a:p>
          <a:p>
            <a:pPr marL="0" indent="0">
              <a:buFont typeface="Arial"/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E5E8CE93-C7DF-5641-940F-29D5CD579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3559302" cy="1609344"/>
          </a:xfrm>
        </p:spPr>
        <p:txBody>
          <a:bodyPr/>
          <a:lstStyle/>
          <a:p>
            <a:r>
              <a:rPr lang="nl-NL" dirty="0"/>
              <a:t>Onderwerpen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0374976-D095-CE45-8BC5-B69558D1BADA}"/>
              </a:ext>
            </a:extLst>
          </p:cNvPr>
          <p:cNvSpPr/>
          <p:nvPr/>
        </p:nvSpPr>
        <p:spPr>
          <a:xfrm>
            <a:off x="504824" y="61282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Verschil met name in diepgang. </a:t>
            </a:r>
          </a:p>
          <a:p>
            <a:r>
              <a:rPr lang="nl-NL" dirty="0"/>
              <a:t>Op het VWO is het vak wiskundiger.</a:t>
            </a:r>
          </a:p>
        </p:txBody>
      </p:sp>
    </p:spTree>
    <p:extLst>
      <p:ext uri="{BB962C8B-B14F-4D97-AF65-F5344CB8AC3E}">
        <p14:creationId xmlns:p14="http://schemas.microsoft.com/office/powerpoint/2010/main" val="404433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80292-9EFE-6145-8F85-BE6F8696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Scheikunde in de praktijk: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4C31CE-AAE8-B94C-AFB8-E560F5088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600" dirty="0"/>
              <a:t>Voor welke beroepen heb je Scheikunde nodig?</a:t>
            </a:r>
          </a:p>
          <a:p>
            <a:pPr lvl="1"/>
            <a:r>
              <a:rPr lang="nl-NL" sz="3600" dirty="0"/>
              <a:t>Om in de bouw te kunnen werken </a:t>
            </a:r>
          </a:p>
          <a:p>
            <a:pPr lvl="1"/>
            <a:r>
              <a:rPr lang="nl-NL" sz="3600" dirty="0"/>
              <a:t>Om in een lab te kunnen werken</a:t>
            </a:r>
          </a:p>
          <a:p>
            <a:pPr lvl="1"/>
            <a:r>
              <a:rPr lang="nl-NL" sz="3600" dirty="0"/>
              <a:t>Om met gezondheid te werken</a:t>
            </a:r>
          </a:p>
          <a:p>
            <a:pPr lvl="1"/>
            <a:r>
              <a:rPr lang="nl-NL" sz="3600" dirty="0"/>
              <a:t>Om met sporten te werken</a:t>
            </a:r>
          </a:p>
          <a:p>
            <a:pPr lvl="1"/>
            <a:r>
              <a:rPr lang="nl-NL" sz="3600" dirty="0"/>
              <a:t>Om in het milieu te 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6B5718-DFEF-064B-84FC-93FDB766E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00" y="2792761"/>
            <a:ext cx="3172219" cy="222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6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ED13A-61FE-9445-ABBF-53EE58F1E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leer je in BV?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497F4E-A331-A94C-909F-230202843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Omgaan met stoffen</a:t>
            </a:r>
          </a:p>
          <a:p>
            <a:r>
              <a:rPr lang="nl-NL" sz="3600" dirty="0"/>
              <a:t>Onderzoek doen</a:t>
            </a:r>
          </a:p>
          <a:p>
            <a:r>
              <a:rPr lang="nl-NL" sz="3600" dirty="0"/>
              <a:t>Rekenen met scheikunde gegevens</a:t>
            </a:r>
          </a:p>
          <a:p>
            <a:r>
              <a:rPr lang="nl-NL" sz="3600" dirty="0"/>
              <a:t>Scheikunde processen</a:t>
            </a:r>
          </a:p>
          <a:p>
            <a:r>
              <a:rPr lang="nl-NL" sz="3600" dirty="0"/>
              <a:t>Problemen oplossen</a:t>
            </a:r>
          </a:p>
          <a:p>
            <a:r>
              <a:rPr lang="nl-NL" sz="3600" dirty="0"/>
              <a:t>Logisch nadenken</a:t>
            </a:r>
          </a:p>
          <a:p>
            <a:endParaRPr lang="nl-NL" sz="3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1253160-56A4-6342-B91B-47E9A9AC6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048" y="484632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8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98E0E-FE7C-A941-9D21-61732610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Wil jij weten welke beroepen te maken hebben met scheikunde?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1E8546-8173-184D-8008-515970999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/>
              <a:t>Zie hieronder een selectie van de mogelijke scheikundige beroepen na het doen van de bachelor Scheikunde gecombineerd met een master:</a:t>
            </a:r>
            <a:endParaRPr lang="nl-NL" dirty="0"/>
          </a:p>
          <a:p>
            <a:r>
              <a:rPr lang="nl-NL" dirty="0"/>
              <a:t>Onderzoeker farmaceutische industrie. ... </a:t>
            </a:r>
          </a:p>
          <a:p>
            <a:r>
              <a:rPr lang="nl-NL" dirty="0" err="1"/>
              <a:t>Medicinal</a:t>
            </a:r>
            <a:r>
              <a:rPr lang="nl-NL" dirty="0"/>
              <a:t> </a:t>
            </a:r>
            <a:r>
              <a:rPr lang="nl-NL" dirty="0" err="1"/>
              <a:t>chemist</a:t>
            </a:r>
            <a:r>
              <a:rPr lang="nl-NL" dirty="0"/>
              <a:t>. ... </a:t>
            </a:r>
          </a:p>
          <a:p>
            <a:r>
              <a:rPr lang="nl-NL" dirty="0" err="1"/>
              <a:t>Geochemicus</a:t>
            </a:r>
            <a:r>
              <a:rPr lang="nl-NL" dirty="0"/>
              <a:t>. ... </a:t>
            </a:r>
          </a:p>
          <a:p>
            <a:r>
              <a:rPr lang="nl-NL" dirty="0"/>
              <a:t>Ontwikkelaar nanotechnologie. ... </a:t>
            </a:r>
          </a:p>
          <a:p>
            <a:r>
              <a:rPr lang="nl-NL" dirty="0"/>
              <a:t>R&amp;D chemische industrie. ... </a:t>
            </a:r>
          </a:p>
          <a:p>
            <a:r>
              <a:rPr lang="nl-NL" dirty="0" err="1"/>
              <a:t>Clinical</a:t>
            </a:r>
            <a:r>
              <a:rPr lang="nl-NL" dirty="0"/>
              <a:t> research </a:t>
            </a:r>
            <a:r>
              <a:rPr lang="nl-NL" dirty="0" err="1"/>
              <a:t>associate</a:t>
            </a:r>
            <a:r>
              <a:rPr lang="nl-NL" dirty="0"/>
              <a:t>. ... </a:t>
            </a:r>
          </a:p>
          <a:p>
            <a:r>
              <a:rPr lang="nl-NL" dirty="0"/>
              <a:t>Moleculair bioloog. ... </a:t>
            </a:r>
          </a:p>
          <a:p>
            <a:r>
              <a:rPr lang="nl-NL" dirty="0"/>
              <a:t>Microbioloog.</a:t>
            </a:r>
          </a:p>
          <a:p>
            <a:r>
              <a:rPr lang="nl-NL" dirty="0"/>
              <a:t>Apotheker</a:t>
            </a:r>
          </a:p>
          <a:p>
            <a:r>
              <a:rPr lang="nl-NL" dirty="0"/>
              <a:t>Arts</a:t>
            </a:r>
          </a:p>
          <a:p>
            <a:r>
              <a:rPr lang="nl-NL" dirty="0"/>
              <a:t>Tandarts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347D226-3431-FA48-B48A-841BAE06C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688" y="3432717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8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33AC1-7D87-4443-9A24-5D5672AC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 twijfel…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69CE45-3D88-A349-B067-2673FF5C0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Praat met jouw docent</a:t>
            </a:r>
          </a:p>
          <a:p>
            <a:r>
              <a:rPr lang="nl-NL" sz="3600" dirty="0"/>
              <a:t>Praat met jouw mentor</a:t>
            </a:r>
          </a:p>
          <a:p>
            <a:r>
              <a:rPr lang="nl-NL" sz="3600" dirty="0"/>
              <a:t>Praat met de decaan</a:t>
            </a:r>
          </a:p>
          <a:p>
            <a:r>
              <a:rPr lang="nl-NL" sz="3600" dirty="0"/>
              <a:t>Praat met jouw ouders</a:t>
            </a:r>
          </a:p>
          <a:p>
            <a:r>
              <a:rPr lang="nl-NL" sz="3600" dirty="0"/>
              <a:t>Informeer bij vervolgopleidingen</a:t>
            </a:r>
          </a:p>
          <a:p>
            <a:r>
              <a:rPr lang="nl-NL" sz="3600" dirty="0"/>
              <a:t>Zoek op internet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A176C9C-9ED2-9648-ADB6-E1D9B841C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748" y="671576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0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ACA069-CF46-644A-8C98-69083719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Dus houd je ervan …………….?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586DAE-FF4D-904C-A35A-37B81049B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/>
              <a:t>	- om onderzoek te doen</a:t>
            </a:r>
          </a:p>
          <a:p>
            <a:pPr marL="0" indent="0">
              <a:buNone/>
            </a:pPr>
            <a:r>
              <a:rPr lang="nl-NL" sz="4000" dirty="0"/>
              <a:t>	- te puzzelen met getallen</a:t>
            </a:r>
          </a:p>
          <a:p>
            <a:pPr marL="0" indent="0">
              <a:buNone/>
            </a:pPr>
            <a:r>
              <a:rPr lang="nl-NL" sz="4000" dirty="0"/>
              <a:t>	- formules op te lossen</a:t>
            </a:r>
          </a:p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Kies dan </a:t>
            </a:r>
            <a:r>
              <a:rPr lang="nl-NL" sz="4000"/>
              <a:t>voor SCHEIKUNDE</a:t>
            </a:r>
            <a:r>
              <a:rPr lang="nl-NL" sz="4000" dirty="0"/>
              <a:t>!!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232D23-420A-674D-8DE5-51980377D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048" y="3309125"/>
            <a:ext cx="3238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4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Houttype</Template>
  <TotalTime>243</TotalTime>
  <Words>473</Words>
  <Application>Microsoft Macintosh PowerPoint</Application>
  <PresentationFormat>Breedbeeld</PresentationFormat>
  <Paragraphs>90</Paragraphs>
  <Slides>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Rockwell</vt:lpstr>
      <vt:lpstr>Rockwell Condensed</vt:lpstr>
      <vt:lpstr>Rockwell Extra Bold</vt:lpstr>
      <vt:lpstr>Wingdings</vt:lpstr>
      <vt:lpstr>Houttype</vt:lpstr>
      <vt:lpstr>Scheikunde in BV</vt:lpstr>
      <vt:lpstr>Wat is Scheikunde?</vt:lpstr>
      <vt:lpstr>Verschillen onder- bovenbouw</vt:lpstr>
      <vt:lpstr>Onderwerpen</vt:lpstr>
      <vt:lpstr>Scheikunde in de praktijk:</vt:lpstr>
      <vt:lpstr>Wat leer je in BV?</vt:lpstr>
      <vt:lpstr>Wil jij weten welke beroepen te maken hebben met scheikunde? </vt:lpstr>
      <vt:lpstr>Bij twijfel…</vt:lpstr>
      <vt:lpstr>Dus houd je ervan …………….?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Scheikunde in 4VWO</dc:title>
  <dc:creator>Microsoft Office User</dc:creator>
  <cp:lastModifiedBy>Microsoft Office User</cp:lastModifiedBy>
  <cp:revision>24</cp:revision>
  <dcterms:created xsi:type="dcterms:W3CDTF">2019-01-29T10:42:46Z</dcterms:created>
  <dcterms:modified xsi:type="dcterms:W3CDTF">2024-01-11T14:28:23Z</dcterms:modified>
</cp:coreProperties>
</file>