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EB Garamond" pitchFamily="2" charset="0"/>
      <p:regular r:id="rId35"/>
      <p:bold r:id="rId36"/>
      <p:italic r:id="rId37"/>
      <p:boldItalic r:id="rId38"/>
    </p:embeddedFont>
    <p:embeddedFont>
      <p:font typeface="Quattrocento Sans" panose="020B0502050000020003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7" roundtripDataSignature="AMtx7mgyz4SGnZ8cMTBPnU6eCvC107nF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AD129C-2391-41FE-8960-0D94E7447E8F}">
  <a:tblStyle styleId="{A3AD129C-2391-41FE-8960-0D94E7447E8F}" styleName="Table_0">
    <a:wholeTbl>
      <a:tcTxStyle b="off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/>
      </a:tcStyle>
    </a:band2H>
    <a:band1V>
      <a:tcTxStyle b="off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 b="off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entury Gothic"/>
          <a:ea typeface="Century Gothic"/>
          <a:cs typeface="Century Gothic"/>
        </a:font>
        <a:schemeClr val="dk1"/>
      </a:tcTxStyle>
      <a:tcStyle>
        <a:tcBdr/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8"/>
  </p:normalViewPr>
  <p:slideViewPr>
    <p:cSldViewPr snapToGrid="0">
      <p:cViewPr varScale="1">
        <p:scale>
          <a:sx n="111" d="100"/>
          <a:sy n="111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5" name="Google Shape;12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6" name="Google Shape;2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6" name="Google Shape;3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8" name="Google Shape;3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3" name="Google Shape;13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7" name="Google Shape;33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4" name="Google Shape;3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" name="Google Shape;1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/>
          <p:nvPr/>
        </p:nvSpPr>
        <p:spPr>
          <a:xfrm>
            <a:off x="0" y="-3175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" name="Google Shape;17;p30"/>
          <p:cNvSpPr txBox="1"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9"/>
          <p:cNvSpPr/>
          <p:nvPr/>
        </p:nvSpPr>
        <p:spPr>
          <a:xfrm>
            <a:off x="1073151" y="446087"/>
            <a:ext cx="3547533" cy="1814651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000"/>
              <a:buFont typeface="Century Gothic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>
            <a:off x="4855633" y="446088"/>
            <a:ext cx="6252633" cy="54149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75" name="Google Shape;75;p39"/>
          <p:cNvSpPr txBox="1">
            <a:spLocks noGrp="1"/>
          </p:cNvSpPr>
          <p:nvPr>
            <p:ph type="body" idx="2"/>
          </p:nvPr>
        </p:nvSpPr>
        <p:spPr>
          <a:xfrm>
            <a:off x="1073151" y="2260738"/>
            <a:ext cx="3547533" cy="36003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9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0"/>
          <p:cNvSpPr txBox="1"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0"/>
          <p:cNvSpPr>
            <a:spLocks noGrp="1"/>
          </p:cNvSpPr>
          <p:nvPr>
            <p:ph type="pic" idx="2"/>
          </p:nvPr>
        </p:nvSpPr>
        <p:spPr>
          <a:xfrm>
            <a:off x="6098117" y="0"/>
            <a:ext cx="6093883" cy="68580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</p:sp>
      <p:sp>
        <p:nvSpPr>
          <p:cNvPr id="82" name="Google Shape;82;p40"/>
          <p:cNvSpPr txBox="1">
            <a:spLocks noGrp="1"/>
          </p:cNvSpPr>
          <p:nvPr>
            <p:ph type="body" idx="1"/>
          </p:nvPr>
        </p:nvSpPr>
        <p:spPr>
          <a:xfrm>
            <a:off x="814728" y="2344684"/>
            <a:ext cx="4852988" cy="35163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dt" idx="10"/>
          </p:nvPr>
        </p:nvSpPr>
        <p:spPr>
          <a:xfrm>
            <a:off x="3885810" y="6041362"/>
            <a:ext cx="97687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0"/>
          <p:cNvSpPr txBox="1">
            <a:spLocks noGrp="1"/>
          </p:cNvSpPr>
          <p:nvPr>
            <p:ph type="ftr" idx="11"/>
          </p:nvPr>
        </p:nvSpPr>
        <p:spPr>
          <a:xfrm>
            <a:off x="590396" y="6041362"/>
            <a:ext cx="329541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0"/>
          <p:cNvSpPr txBox="1">
            <a:spLocks noGrp="1"/>
          </p:cNvSpPr>
          <p:nvPr>
            <p:ph type="sldNum" idx="12"/>
          </p:nvPr>
        </p:nvSpPr>
        <p:spPr>
          <a:xfrm>
            <a:off x="4862689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sche afbeelding met bijschrift">
  <p:cSld name="Panoramische afbeelding met bijschrif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1"/>
          <p:cNvSpPr txBox="1"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800600"/>
          </a:xfrm>
          <a:prstGeom prst="rect">
            <a:avLst/>
          </a:prstGeom>
          <a:noFill/>
          <a:ln w="9525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>
              <a:srgbClr val="000000">
                <a:alpha val="40000"/>
              </a:srgbClr>
            </a:outerShdw>
          </a:effectLst>
        </p:spPr>
      </p:sp>
      <p:sp>
        <p:nvSpPr>
          <p:cNvPr id="89" name="Google Shape;89;p41"/>
          <p:cNvSpPr txBox="1">
            <a:spLocks noGrp="1"/>
          </p:cNvSpPr>
          <p:nvPr>
            <p:ph type="body" idx="1"/>
          </p:nvPr>
        </p:nvSpPr>
        <p:spPr>
          <a:xfrm>
            <a:off x="810000" y="5367338"/>
            <a:ext cx="10561418" cy="4937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41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1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1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at met bijschrift">
  <p:cSld name="Citaat met bijschrif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2"/>
          <p:cNvSpPr/>
          <p:nvPr/>
        </p:nvSpPr>
        <p:spPr>
          <a:xfrm>
            <a:off x="631697" y="1081456"/>
            <a:ext cx="6332416" cy="3239188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42"/>
          <p:cNvSpPr txBox="1"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200"/>
              <a:buFont typeface="Century Gothic"/>
              <a:buNone/>
              <a:defRPr sz="42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2"/>
          <p:cNvSpPr txBox="1"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2"/>
          <p:cNvSpPr txBox="1">
            <a:spLocks noGrp="1"/>
          </p:cNvSpPr>
          <p:nvPr>
            <p:ph type="body" idx="2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98" name="Google Shape;98;p42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2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2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amkaartje">
  <p:cSld name="Naamkaartj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3"/>
          <p:cNvSpPr/>
          <p:nvPr/>
        </p:nvSpPr>
        <p:spPr>
          <a:xfrm>
            <a:off x="1140884" y="2286585"/>
            <a:ext cx="4895115" cy="2503972"/>
          </a:xfrm>
          <a:custGeom>
            <a:avLst/>
            <a:gdLst/>
            <a:ahLst/>
            <a:cxnLst/>
            <a:rect l="l" t="t" r="r" b="b"/>
            <a:pathLst>
              <a:path w="3384" h="2308" extrusionOk="0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43"/>
          <p:cNvSpPr txBox="1"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body" idx="1"/>
          </p:nvPr>
        </p:nvSpPr>
        <p:spPr>
          <a:xfrm>
            <a:off x="6156000" y="2286000"/>
            <a:ext cx="4880300" cy="229552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Century Gothic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05" name="Google Shape;105;p43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3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3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4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4"/>
          <p:cNvSpPr txBox="1">
            <a:spLocks noGrp="1"/>
          </p:cNvSpPr>
          <p:nvPr>
            <p:ph type="body" idx="1"/>
          </p:nvPr>
        </p:nvSpPr>
        <p:spPr>
          <a:xfrm rot="5400000">
            <a:off x="4254444" y="-1260043"/>
            <a:ext cx="3674397" cy="1056328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12" name="Google Shape;112;p44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4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4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5"/>
          <p:cNvSpPr/>
          <p:nvPr/>
        </p:nvSpPr>
        <p:spPr>
          <a:xfrm>
            <a:off x="7669651" y="446089"/>
            <a:ext cx="4522349" cy="5414962"/>
          </a:xfrm>
          <a:custGeom>
            <a:avLst/>
            <a:gdLst/>
            <a:ahLst/>
            <a:cxnLst/>
            <a:rect l="l" t="t" r="r" b="b"/>
            <a:pathLst>
              <a:path w="2879" h="4320" extrusionOk="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45"/>
          <p:cNvSpPr txBox="1">
            <a:spLocks noGrp="1"/>
          </p:cNvSpPr>
          <p:nvPr>
            <p:ph type="title"/>
          </p:nvPr>
        </p:nvSpPr>
        <p:spPr>
          <a:xfrm rot="5400000">
            <a:off x="6863536" y="1906175"/>
            <a:ext cx="5134798" cy="249479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5"/>
          <p:cNvSpPr txBox="1">
            <a:spLocks noGrp="1"/>
          </p:cNvSpPr>
          <p:nvPr>
            <p:ph type="body" idx="1"/>
          </p:nvPr>
        </p:nvSpPr>
        <p:spPr>
          <a:xfrm rot="5400000">
            <a:off x="1408290" y="-152200"/>
            <a:ext cx="5414962" cy="661154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119" name="Google Shape;119;p45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5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5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1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" name="Google Shape;24;p3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uit dia">
  <p:cSld name="Sluit dia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/>
          <p:nvPr/>
        </p:nvSpPr>
        <p:spPr>
          <a:xfrm>
            <a:off x="0" y="0"/>
            <a:ext cx="12192000" cy="6860572"/>
          </a:xfrm>
          <a:prstGeom prst="rect">
            <a:avLst/>
          </a:prstGeom>
          <a:solidFill>
            <a:srgbClr val="FBA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31;p32"/>
          <p:cNvSpPr txBox="1">
            <a:spLocks noGrp="1"/>
          </p:cNvSpPr>
          <p:nvPr>
            <p:ph type="subTitle" idx="1"/>
          </p:nvPr>
        </p:nvSpPr>
        <p:spPr>
          <a:xfrm>
            <a:off x="1771200" y="3250500"/>
            <a:ext cx="9696000" cy="8280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32" name="Google Shape;32;p32"/>
          <p:cNvPicPr preferRelativeResize="0"/>
          <p:nvPr/>
        </p:nvPicPr>
        <p:blipFill rotWithShape="1">
          <a:blip r:embed="rId2">
            <a:alphaModFix/>
          </a:blip>
          <a:srcRect l="7570" t="3526" r="11436" b="34780"/>
          <a:stretch/>
        </p:blipFill>
        <p:spPr>
          <a:xfrm>
            <a:off x="7958667" y="4604126"/>
            <a:ext cx="3949867" cy="22564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2"/>
          <p:cNvSpPr/>
          <p:nvPr/>
        </p:nvSpPr>
        <p:spPr>
          <a:xfrm>
            <a:off x="11912185" y="3282846"/>
            <a:ext cx="279816" cy="359014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ge dia">
  <p:cSld name="Lege dia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3"/>
          <p:cNvSpPr txBox="1">
            <a:spLocks noGrp="1"/>
          </p:cNvSpPr>
          <p:nvPr>
            <p:ph type="ftr" idx="11"/>
          </p:nvPr>
        </p:nvSpPr>
        <p:spPr>
          <a:xfrm>
            <a:off x="840000" y="6356352"/>
            <a:ext cx="92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186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4"/>
          <p:cNvSpPr/>
          <p:nvPr/>
        </p:nvSpPr>
        <p:spPr>
          <a:xfrm>
            <a:off x="0" y="1"/>
            <a:ext cx="12192000" cy="5203825"/>
          </a:xfrm>
          <a:custGeom>
            <a:avLst/>
            <a:gdLst/>
            <a:ahLst/>
            <a:cxnLst/>
            <a:rect l="l" t="t" r="r" b="b"/>
            <a:pathLst>
              <a:path w="5760" h="3278" extrusionOk="0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800"/>
              <a:buFont typeface="Century Gothic"/>
              <a:buNone/>
              <a:defRPr sz="48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p3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5185873" cy="363876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body" idx="2"/>
          </p:nvPr>
        </p:nvSpPr>
        <p:spPr>
          <a:xfrm>
            <a:off x="6187415" y="2222287"/>
            <a:ext cx="5194583" cy="3638764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6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36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2"/>
          </p:nvPr>
        </p:nvSpPr>
        <p:spPr>
          <a:xfrm>
            <a:off x="814729" y="2751138"/>
            <a:ext cx="5189856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3"/>
          </p:nvPr>
        </p:nvSpPr>
        <p:spPr>
          <a:xfrm>
            <a:off x="6187415" y="2174875"/>
            <a:ext cx="5194583" cy="576262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4"/>
          </p:nvPr>
        </p:nvSpPr>
        <p:spPr>
          <a:xfrm>
            <a:off x="6187415" y="2751138"/>
            <a:ext cx="5194583" cy="3109913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6pPr>
            <a:lvl7pPr marL="3200400" lvl="6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7pPr>
            <a:lvl8pPr marL="3657600" lvl="7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?"/>
              <a:defRPr/>
            </a:lvl8pPr>
            <a:lvl9pPr marL="4114800" lvl="8" indent="-3429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?"/>
              <a:defRPr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/>
          <p:nvPr/>
        </p:nvSpPr>
        <p:spPr>
          <a:xfrm>
            <a:off x="0" y="0"/>
            <a:ext cx="12192000" cy="2185988"/>
          </a:xfrm>
          <a:custGeom>
            <a:avLst/>
            <a:gdLst/>
            <a:ahLst/>
            <a:cxnLst/>
            <a:rect l="l" t="t" r="r" b="b"/>
            <a:pathLst>
              <a:path w="5760" h="1377" extrusionOk="0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tile tx="0" ty="0" sx="100000" sy="100000" flip="none" algn="tl"/>
          </a:blipFill>
          <a:ln w="952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" name="Google Shape;63;p37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8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  <a:defRPr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🞆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🞆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🞆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200"/>
              <a:buFont typeface="Noto Sans Symbols"/>
              <a:buChar char="🞆"/>
              <a:defRPr sz="1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ft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dt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108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jpg"/><Relationship Id="rId4" Type="http://schemas.openxmlformats.org/officeDocument/2006/relationships/image" Target="../media/image50.png"/><Relationship Id="rId9" Type="http://schemas.openxmlformats.org/officeDocument/2006/relationships/image" Target="../media/image5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3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"/>
          <p:cNvSpPr txBox="1"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nl-NL"/>
              <a:t>Profielkeuze economie en bedrijfseconomie</a:t>
            </a:r>
            <a:endParaRPr/>
          </a:p>
        </p:txBody>
      </p:sp>
      <p:sp>
        <p:nvSpPr>
          <p:cNvPr id="128" name="Google Shape;128;p1"/>
          <p:cNvSpPr txBox="1">
            <a:spLocks noGrp="1"/>
          </p:cNvSpPr>
          <p:nvPr>
            <p:ph type="subTitle" idx="1"/>
          </p:nvPr>
        </p:nvSpPr>
        <p:spPr>
          <a:xfrm>
            <a:off x="810001" y="5280846"/>
            <a:ext cx="10572000" cy="87932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nl-NL" sz="4400" b="1">
                <a:solidFill>
                  <a:srgbClr val="FFC000"/>
                </a:solidFill>
              </a:rPr>
              <a:t>Voorlichting 3H en 3V</a:t>
            </a:r>
            <a:endParaRPr/>
          </a:p>
        </p:txBody>
      </p:sp>
      <p:pic>
        <p:nvPicPr>
          <p:cNvPr id="129" name="Google Shape;12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3774" y="4981075"/>
            <a:ext cx="5488226" cy="1876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Welvaart en groei</a:t>
            </a:r>
            <a:endParaRPr/>
          </a:p>
        </p:txBody>
      </p:sp>
      <p:pic>
        <p:nvPicPr>
          <p:cNvPr id="227" name="Google Shape;227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28" name="Google Shape;228;p10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8223" y="1864826"/>
            <a:ext cx="4843777" cy="4066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698750"/>
            <a:ext cx="7506943" cy="41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901615"/>
            <a:ext cx="7820526" cy="96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/>
          <p:cNvPicPr preferRelativeResize="0"/>
          <p:nvPr/>
        </p:nvPicPr>
        <p:blipFill rotWithShape="1">
          <a:blip r:embed="rId8">
            <a:alphaModFix amt="90000"/>
          </a:blip>
          <a:srcRect/>
          <a:stretch/>
        </p:blipFill>
        <p:spPr>
          <a:xfrm>
            <a:off x="3176217" y="5821154"/>
            <a:ext cx="6115050" cy="1073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3242" y="3902216"/>
            <a:ext cx="5301135" cy="295578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Goede tijden en slechte tijden</a:t>
            </a:r>
            <a:endParaRPr/>
          </a:p>
        </p:txBody>
      </p:sp>
      <p:pic>
        <p:nvPicPr>
          <p:cNvPr id="240" name="Google Shape;240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41" name="Google Shape;241;p11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2" name="Google Shape;24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52812" y="5854703"/>
            <a:ext cx="5448300" cy="95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9431" y="1874838"/>
            <a:ext cx="7022569" cy="388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4175" y="2294688"/>
            <a:ext cx="6782698" cy="256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Bedrijfseconomie</a:t>
            </a:r>
            <a:endParaRPr/>
          </a:p>
        </p:txBody>
      </p:sp>
      <p:pic>
        <p:nvPicPr>
          <p:cNvPr id="250" name="Google Shape;250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51" name="Google Shape;251;p12"/>
          <p:cNvSpPr/>
          <p:nvPr/>
        </p:nvSpPr>
        <p:spPr>
          <a:xfrm>
            <a:off x="473242" y="2386032"/>
            <a:ext cx="7347284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Van persoon naar rechtspersoon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Interne organisatie en personeelsbeleid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Investeren en financieren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Financieel beheer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Verslaggeving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2" name="Google Shape;252;p12" descr="Afbeelding met schermafbeelding&#10;&#10;Beschrijving is gegenereerd met zeer hoge betrouwbaarhei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29319" y="0"/>
            <a:ext cx="11406948" cy="6416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Van persoon naar rechtspersoon</a:t>
            </a:r>
            <a:endParaRPr/>
          </a:p>
        </p:txBody>
      </p:sp>
      <p:pic>
        <p:nvPicPr>
          <p:cNvPr id="258" name="Google Shape;258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259" name="Google Shape;2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918" y="3805382"/>
            <a:ext cx="8817164" cy="79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3020" y="4143483"/>
            <a:ext cx="5483338" cy="128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1889991"/>
            <a:ext cx="92456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3" descr="Afbeelding met tafel, binnen, zitten, persoon&#10;&#10;Beschrijving is gegenereerd met hoge betrouwbaarhei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0285" y="5432636"/>
            <a:ext cx="2618015" cy="142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6918" y="4788047"/>
            <a:ext cx="5708469" cy="175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246992" y="2547693"/>
            <a:ext cx="57023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83694" y="2333199"/>
            <a:ext cx="4399780" cy="148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Interne organisatie en personeelsbeleid</a:t>
            </a:r>
            <a:endParaRPr/>
          </a:p>
        </p:txBody>
      </p:sp>
      <p:pic>
        <p:nvPicPr>
          <p:cNvPr id="271" name="Google Shape;271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272" name="Google Shape;27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50" y="5243138"/>
            <a:ext cx="9563100" cy="14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968" y="3605031"/>
            <a:ext cx="6732616" cy="96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24488" y="4510597"/>
            <a:ext cx="7416800" cy="6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50" y="1458209"/>
            <a:ext cx="9372600" cy="6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8314" y="2148420"/>
            <a:ext cx="2664896" cy="141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76008" y="2211470"/>
            <a:ext cx="3718622" cy="1289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65676" y="2096044"/>
            <a:ext cx="4371295" cy="2133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Investeren en financieren</a:t>
            </a:r>
            <a:endParaRPr/>
          </a:p>
        </p:txBody>
      </p:sp>
      <p:pic>
        <p:nvPicPr>
          <p:cNvPr id="284" name="Google Shape;284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285" name="Google Shape;28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9100" y="3402106"/>
            <a:ext cx="4978400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921" y="3814856"/>
            <a:ext cx="60833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2200" y="4462556"/>
            <a:ext cx="7289800" cy="12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65" y="5511800"/>
            <a:ext cx="8407400" cy="13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5" descr="Afbeelding met man, muur, gebouw, persoon&#10;&#10;Beschrijving is gegenereerd met zeer hoge betrouwbaarhei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47100" y="908124"/>
            <a:ext cx="3500607" cy="2333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921" y="2074992"/>
            <a:ext cx="6839736" cy="1327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Marketing </a:t>
            </a:r>
            <a:endParaRPr/>
          </a:p>
        </p:txBody>
      </p:sp>
      <p:pic>
        <p:nvPicPr>
          <p:cNvPr id="296" name="Google Shape;296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297" name="Google Shape;29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7537" y="3638490"/>
            <a:ext cx="6210300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258" y="5683983"/>
            <a:ext cx="6413500" cy="11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10050" y="4553440"/>
            <a:ext cx="6515100" cy="10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87800" y="319210"/>
            <a:ext cx="8051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1677287"/>
            <a:ext cx="9398000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1008" y="2559044"/>
            <a:ext cx="5113384" cy="213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391807" y="2578519"/>
            <a:ext cx="6169185" cy="731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Financieel beheer</a:t>
            </a:r>
            <a:endParaRPr/>
          </a:p>
        </p:txBody>
      </p:sp>
      <p:pic>
        <p:nvPicPr>
          <p:cNvPr id="309" name="Google Shape;309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310" name="Google Shape;31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513" y="3362379"/>
            <a:ext cx="8400217" cy="87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900" y="4687047"/>
            <a:ext cx="8788400" cy="19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7600" y="1888259"/>
            <a:ext cx="85344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3234" y="4032554"/>
            <a:ext cx="6126139" cy="70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7" descr="Afbeelding met tekst&#10;&#10;Beschrijving is gegenereerd met zeer hoge betrouwbaarhei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7513" y="1417638"/>
            <a:ext cx="3284071" cy="1780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9656" y="3863377"/>
            <a:ext cx="4336378" cy="105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8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Verslaggeving</a:t>
            </a:r>
            <a:endParaRPr/>
          </a:p>
        </p:txBody>
      </p:sp>
      <p:pic>
        <p:nvPicPr>
          <p:cNvPr id="321" name="Google Shape;321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322" name="Google Shape;3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614" y="4831156"/>
            <a:ext cx="71247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70394" y="447188"/>
            <a:ext cx="6896100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59" y="2630321"/>
            <a:ext cx="650240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8" descr="Afbeelding met binnen&#10;&#10;Beschrijving is gegenereerd met hoge betrouwbaarhei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72585" y="1850692"/>
            <a:ext cx="2817506" cy="2113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30550" y="4172660"/>
            <a:ext cx="7594600" cy="73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9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Verschillen EC en BE</a:t>
            </a:r>
            <a:endParaRPr/>
          </a:p>
        </p:txBody>
      </p:sp>
      <p:pic>
        <p:nvPicPr>
          <p:cNvPr id="332" name="Google Shape;332;p1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33" name="Google Shape;333;p19"/>
          <p:cNvSpPr/>
          <p:nvPr/>
        </p:nvSpPr>
        <p:spPr>
          <a:xfrm>
            <a:off x="376990" y="2088212"/>
            <a:ext cx="5325979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 (EC)</a:t>
            </a: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economie van het </a:t>
            </a: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hele land </a:t>
            </a: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(macro-economie)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Inkomsten en uitgaven van de </a:t>
            </a: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overheid</a:t>
            </a: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oorzaken van werkloosheid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Het voorkomen van inflatie</a:t>
            </a: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Gedrag van consumenten (micro-economie)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80% theorie en 20% rekenen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9"/>
          <p:cNvSpPr/>
          <p:nvPr/>
        </p:nvSpPr>
        <p:spPr>
          <a:xfrm>
            <a:off x="6095999" y="2088212"/>
            <a:ext cx="609600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Bedrijfseconomie (BE)</a:t>
            </a: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Wat er </a:t>
            </a: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binnen een organisatie </a:t>
            </a: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gebeurt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Financiering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Financiële verslaggeving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Marketing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Financiële zelfredzaamheid: hypotheken, lenen, scheiden, erven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35% theorie en 65% rekenen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Sectie (bedrijfs)economie</a:t>
            </a:r>
            <a:endParaRPr/>
          </a:p>
        </p:txBody>
      </p:sp>
      <p:pic>
        <p:nvPicPr>
          <p:cNvPr id="136" name="Google Shape;136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37" name="Google Shape;137;p2"/>
          <p:cNvSpPr/>
          <p:nvPr/>
        </p:nvSpPr>
        <p:spPr>
          <a:xfrm>
            <a:off x="810000" y="4069596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Afbeelding 2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D0FDA9BB-50E4-C34F-BEFA-B17B18D6E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6280" y="1696642"/>
            <a:ext cx="6814820" cy="45254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40" name="Google Shape;340;p20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20"/>
          <p:cNvSpPr/>
          <p:nvPr/>
        </p:nvSpPr>
        <p:spPr>
          <a:xfrm>
            <a:off x="260683" y="2389811"/>
            <a:ext cx="11670632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800"/>
              <a:buFont typeface="Arial"/>
              <a:buChar char="•"/>
            </a:pPr>
            <a:r>
              <a:rPr lang="nl-NL" sz="28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 en bedrijfseconomie zijn algemeen vormende vakken, dus iedereen krijgt er later mee te maken wat je ook na de middelbare school gaat doen!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07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800"/>
              <a:buFont typeface="Arial"/>
              <a:buChar char="•"/>
            </a:pPr>
            <a:r>
              <a:rPr lang="nl-NL" sz="28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 en bedrijfseconomie zijn vrijwel noodzakelijk voor leerlingen die een economische vervolgopleiding in het hoger onderwijs overwegen, zeker op het HBO.</a:t>
            </a:r>
            <a:br>
              <a:rPr lang="nl-NL" sz="28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nl-NL" sz="2800" b="0" i="1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(Het is niet voor niets dat er twee economische vakken zijn!)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0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Overeenkomsten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48" name="Google Shape;348;p21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293733" y="2069048"/>
            <a:ext cx="5919779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Vervolgopleidingen VWO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1E295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Bijvoorbeeld: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Econometrie en operationele research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Bedrijfseconomie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International Business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Business Analytics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Fiscaal recht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Technische bedrijfskunde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1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21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Vervolgopleidingen </a:t>
            </a:r>
            <a:endParaRPr/>
          </a:p>
        </p:txBody>
      </p:sp>
      <p:sp>
        <p:nvSpPr>
          <p:cNvPr id="351" name="Google Shape;351;p21"/>
          <p:cNvSpPr/>
          <p:nvPr/>
        </p:nvSpPr>
        <p:spPr>
          <a:xfrm>
            <a:off x="6601326" y="2069048"/>
            <a:ext cx="6096000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1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Vervolgopleidingen HAVO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Bijvoorbeeld: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Finance and Control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Bedrijfskunde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Accountancy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Commerciële economie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Finance, tax and advice</a:t>
            </a:r>
            <a:endParaRPr sz="2400" b="0" i="0" u="none" strike="noStrike" cap="none">
              <a:solidFill>
                <a:srgbClr val="1E2956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Business Studies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nl-NL" sz="2400" b="0" i="0" u="none" strike="noStrike" cap="none">
                <a:solidFill>
                  <a:srgbClr val="1E2956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Vastgoed en Makelaardij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57" name="Google Shape;357;p22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8" name="Google Shape;358;p22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Vervolgopleidingen </a:t>
            </a:r>
            <a:endParaRPr/>
          </a:p>
        </p:txBody>
      </p:sp>
      <p:pic>
        <p:nvPicPr>
          <p:cNvPr id="359" name="Google Shape;35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8740"/>
            <a:ext cx="12192000" cy="67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36302" y="38740"/>
            <a:ext cx="2155698" cy="408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66" name="Google Shape;366;p23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7" name="Google Shape;367;p2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Toelatingseisen</a:t>
            </a:r>
            <a:endParaRPr/>
          </a:p>
        </p:txBody>
      </p:sp>
      <p:pic>
        <p:nvPicPr>
          <p:cNvPr id="368" name="Google Shape;36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42" y="2097129"/>
            <a:ext cx="7267074" cy="447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241" y="2097129"/>
            <a:ext cx="8540943" cy="4475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031" y="2097128"/>
            <a:ext cx="8716153" cy="4687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913" y="1417638"/>
            <a:ext cx="7788442" cy="526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8031" y="1292324"/>
            <a:ext cx="11417300" cy="55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3491" y="1394538"/>
            <a:ext cx="12278979" cy="5284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379" name="Google Shape;379;p24"/>
          <p:cNvSpPr/>
          <p:nvPr/>
        </p:nvSpPr>
        <p:spPr>
          <a:xfrm>
            <a:off x="473242" y="2386032"/>
            <a:ext cx="7347284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Aantal lesuren: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2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Economische vakken</a:t>
            </a:r>
            <a:endParaRPr/>
          </a:p>
        </p:txBody>
      </p:sp>
      <p:graphicFrame>
        <p:nvGraphicFramePr>
          <p:cNvPr id="381" name="Google Shape;381;p24"/>
          <p:cNvGraphicFramePr/>
          <p:nvPr>
            <p:extLst>
              <p:ext uri="{D42A27DB-BD31-4B8C-83A1-F6EECF244321}">
                <p14:modId xmlns:p14="http://schemas.microsoft.com/office/powerpoint/2010/main" val="1158721581"/>
              </p:ext>
            </p:extLst>
          </p:nvPr>
        </p:nvGraphicFramePr>
        <p:xfrm>
          <a:off x="3600288" y="2451100"/>
          <a:ext cx="6436025" cy="3566230"/>
        </p:xfrm>
        <a:graphic>
          <a:graphicData uri="http://schemas.openxmlformats.org/drawingml/2006/table">
            <a:tbl>
              <a:tblPr firstRow="1" bandRow="1">
                <a:noFill/>
                <a:tableStyleId>{A3AD129C-2391-41FE-8960-0D94E7447E8F}</a:tableStyleId>
              </a:tblPr>
              <a:tblGrid>
                <a:gridCol w="1272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99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Economie (EC)</a:t>
                      </a:r>
                      <a:endParaRPr sz="24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Bedrijfseconomie (BE)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4 HAVO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5 HAVO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4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 gridSpan="4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4 VWO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2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5 VWO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6 VWO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>
                          <a:solidFill>
                            <a:srgbClr val="002060"/>
                          </a:solidFill>
                        </a:rPr>
                        <a:t>3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nl-NL" sz="2400" b="1" u="none" strike="noStrike" cap="none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5"/>
          <p:cNvSpPr/>
          <p:nvPr/>
        </p:nvSpPr>
        <p:spPr>
          <a:xfrm>
            <a:off x="914400" y="285234"/>
            <a:ext cx="107935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nl-NL" sz="40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Vragen…</a:t>
            </a:r>
            <a:endParaRPr sz="40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p25"/>
          <p:cNvSpPr/>
          <p:nvPr/>
        </p:nvSpPr>
        <p:spPr>
          <a:xfrm>
            <a:off x="7429500" y="2994212"/>
            <a:ext cx="4762500" cy="3863788"/>
          </a:xfrm>
          <a:prstGeom prst="rect">
            <a:avLst/>
          </a:prstGeom>
          <a:solidFill>
            <a:srgbClr val="FBA5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9" name="Google Shape;389;p25"/>
          <p:cNvSpPr/>
          <p:nvPr/>
        </p:nvSpPr>
        <p:spPr>
          <a:xfrm>
            <a:off x="1727200" y="1355636"/>
            <a:ext cx="8763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br>
              <a:rPr lang="nl-NL"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sz="32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0" name="Google Shape;390;p25"/>
          <p:cNvSpPr txBox="1"/>
          <p:nvPr/>
        </p:nvSpPr>
        <p:spPr>
          <a:xfrm>
            <a:off x="2254250" y="2070011"/>
            <a:ext cx="7708900" cy="40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ct val="100000"/>
              <a:buFont typeface="Arial"/>
              <a:buNone/>
            </a:pPr>
            <a:r>
              <a:rPr lang="nl-NL" sz="64400" b="0" i="0" u="none" strike="noStrike" cap="none">
                <a:solidFill>
                  <a:srgbClr val="1E2956"/>
                </a:solidFill>
                <a:latin typeface="EB Garamond"/>
                <a:ea typeface="EB Garamond"/>
                <a:cs typeface="EB Garamond"/>
                <a:sym typeface="EB Garamond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"/>
          <p:cNvSpPr txBox="1">
            <a:spLocks noGrp="1"/>
          </p:cNvSpPr>
          <p:nvPr>
            <p:ph type="ftr" idx="11"/>
          </p:nvPr>
        </p:nvSpPr>
        <p:spPr>
          <a:xfrm>
            <a:off x="840000" y="6356352"/>
            <a:ext cx="92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396" name="Google Shape;39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1639675"/>
            <a:ext cx="4066162" cy="119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04435">
            <a:off x="5949004" y="1568996"/>
            <a:ext cx="5430196" cy="137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504" y="6256103"/>
            <a:ext cx="585470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95816">
            <a:off x="1626407" y="5485135"/>
            <a:ext cx="6450960" cy="88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18530">
            <a:off x="5324165" y="3994696"/>
            <a:ext cx="5315946" cy="104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43428">
            <a:off x="1484708" y="3073872"/>
            <a:ext cx="6586477" cy="928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4000" y="68612"/>
            <a:ext cx="8404698" cy="1253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24001" y="4709366"/>
            <a:ext cx="4230991" cy="74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7"/>
          <p:cNvSpPr txBox="1">
            <a:spLocks noGrp="1"/>
          </p:cNvSpPr>
          <p:nvPr>
            <p:ph type="ftr" idx="11"/>
          </p:nvPr>
        </p:nvSpPr>
        <p:spPr>
          <a:xfrm>
            <a:off x="840000" y="6356352"/>
            <a:ext cx="921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409" name="Google Shape;40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8267" y="5533138"/>
            <a:ext cx="7443467" cy="138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8826" y="216753"/>
            <a:ext cx="8774349" cy="1051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68974">
            <a:off x="1495753" y="1332399"/>
            <a:ext cx="9144000" cy="108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71837">
            <a:off x="4559030" y="4056758"/>
            <a:ext cx="6108970" cy="1226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6221" y="2583392"/>
            <a:ext cx="7159557" cy="1260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8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Tips voor aanpassing</a:t>
            </a:r>
            <a:endParaRPr/>
          </a:p>
        </p:txBody>
      </p:sp>
      <p:sp>
        <p:nvSpPr>
          <p:cNvPr id="419" name="Google Shape;419;p28"/>
          <p:cNvSpPr txBox="1">
            <a:spLocks noGrp="1"/>
          </p:cNvSpPr>
          <p:nvPr>
            <p:ph type="body" idx="1"/>
          </p:nvPr>
        </p:nvSpPr>
        <p:spPr>
          <a:xfrm>
            <a:off x="818712" y="2222287"/>
            <a:ext cx="10554574" cy="3636511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</a:pPr>
            <a:r>
              <a:rPr lang="nl-NL"/>
              <a:t>Vervolgopleiding eruit/aanpassen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800"/>
              <a:buChar char="?"/>
            </a:pPr>
            <a:r>
              <a:rPr lang="nl-NL"/>
              <a:t>Verschil havo/vwo aangeven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0115" y="4403809"/>
            <a:ext cx="3272256" cy="245419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Economische vakken; economie of bedrijfseconomie (of beide)?</a:t>
            </a:r>
            <a:endParaRPr/>
          </a:p>
        </p:txBody>
      </p:sp>
      <p:pic>
        <p:nvPicPr>
          <p:cNvPr id="147" name="Google Shape;147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48" name="Google Shape;148;p3"/>
          <p:cNvSpPr/>
          <p:nvPr/>
        </p:nvSpPr>
        <p:spPr>
          <a:xfrm>
            <a:off x="5646821" y="4069596"/>
            <a:ext cx="60960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NL" sz="2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Bedrijfseconomie</a:t>
            </a:r>
            <a:br>
              <a:rPr lang="nl-NL" sz="2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nl-NL" sz="2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bovenbouw</a:t>
            </a:r>
            <a:br>
              <a:rPr lang="nl-NL" sz="2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nl-NL" sz="18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(bedrijfseconomie, ondernemerschap en financiële zelfredzaamheid)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"/>
          <p:cNvSpPr/>
          <p:nvPr/>
        </p:nvSpPr>
        <p:spPr>
          <a:xfrm>
            <a:off x="810000" y="4069596"/>
            <a:ext cx="6096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nl-NL" sz="32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</a:t>
            </a:r>
            <a:br>
              <a:rPr lang="nl-NL" sz="32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nl-NL" sz="32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bovenbouw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3"/>
          <p:cNvSpPr/>
          <p:nvPr/>
        </p:nvSpPr>
        <p:spPr>
          <a:xfrm>
            <a:off x="3986612" y="2189619"/>
            <a:ext cx="38314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nl-NL" sz="3600" b="1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Economie klas 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" name="Google Shape;151;p3"/>
          <p:cNvCxnSpPr>
            <a:stCxn id="151" idx="2"/>
          </p:cNvCxnSpPr>
          <p:nvPr/>
        </p:nvCxnSpPr>
        <p:spPr>
          <a:xfrm flipH="1">
            <a:off x="3849979" y="2993579"/>
            <a:ext cx="1428900" cy="918300"/>
          </a:xfrm>
          <a:prstGeom prst="straightConnector1">
            <a:avLst/>
          </a:prstGeom>
          <a:noFill/>
          <a:ln w="25400" cap="rnd" cmpd="sng">
            <a:solidFill>
              <a:srgbClr val="001865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2" name="Google Shape;152;p3"/>
          <p:cNvCxnSpPr>
            <a:stCxn id="152" idx="2"/>
          </p:cNvCxnSpPr>
          <p:nvPr/>
        </p:nvCxnSpPr>
        <p:spPr>
          <a:xfrm>
            <a:off x="5981438" y="2993579"/>
            <a:ext cx="1500300" cy="918300"/>
          </a:xfrm>
          <a:prstGeom prst="straightConnector1">
            <a:avLst/>
          </a:prstGeom>
          <a:noFill/>
          <a:ln w="25400" cap="rnd" cmpd="sng">
            <a:solidFill>
              <a:srgbClr val="001865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53" name="Google Shape;153;p3" descr="Afbeelding met persoon, dragen, staand, vrouw&#10;&#10;Beschrijving is gegenereerd met hoge betrouwbaarhei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3581" y="2624253"/>
            <a:ext cx="2203512" cy="33052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Economie</a:t>
            </a:r>
            <a:endParaRPr/>
          </a:p>
        </p:txBody>
      </p:sp>
      <p:pic>
        <p:nvPicPr>
          <p:cNvPr id="159" name="Google Shape;159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60" name="Google Shape;160;p4"/>
          <p:cNvSpPr/>
          <p:nvPr/>
        </p:nvSpPr>
        <p:spPr>
          <a:xfrm>
            <a:off x="473242" y="2386032"/>
            <a:ext cx="7347284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Schaarste &amp; ruil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Markt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Ruilen over de tijd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Samenwerken &amp; onderhandelen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Risico &amp; informatie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Welvaart &amp; groei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1865"/>
              </a:buClr>
              <a:buSzPts val="2400"/>
              <a:buFont typeface="Arial"/>
              <a:buChar char="•"/>
            </a:pPr>
            <a:r>
              <a:rPr lang="nl-NL" sz="2400" b="0" i="0" u="none" strike="noStrike" cap="none">
                <a:solidFill>
                  <a:srgbClr val="00186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Goede tijden, slechte tijden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Schaarste en ruil</a:t>
            </a:r>
            <a:endParaRPr/>
          </a:p>
        </p:txBody>
      </p:sp>
      <p:pic>
        <p:nvPicPr>
          <p:cNvPr id="167" name="Google Shape;167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58102" y="4228548"/>
            <a:ext cx="5013296" cy="262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6634" y="3917604"/>
            <a:ext cx="5604290" cy="153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89038" y="174429"/>
            <a:ext cx="5201623" cy="294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20412" y="2289415"/>
            <a:ext cx="4729893" cy="16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125" y="2008763"/>
            <a:ext cx="6259838" cy="1628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3566850"/>
            <a:ext cx="4862275" cy="2991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Markt</a:t>
            </a:r>
            <a:endParaRPr/>
          </a:p>
        </p:txBody>
      </p:sp>
      <p:pic>
        <p:nvPicPr>
          <p:cNvPr id="179" name="Google Shape;17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80" name="Google Shape;180;p6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1" name="Google Shape;18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7948" y="229240"/>
            <a:ext cx="5434052" cy="374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12325" y="3568100"/>
            <a:ext cx="6479676" cy="328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675" y="2386025"/>
            <a:ext cx="5696851" cy="320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750" y="5287676"/>
            <a:ext cx="6479676" cy="1382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Ruilen over de tijd</a:t>
            </a:r>
            <a:endParaRPr/>
          </a:p>
        </p:txBody>
      </p:sp>
      <p:pic>
        <p:nvPicPr>
          <p:cNvPr id="190" name="Google Shape;190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191" name="Google Shape;191;p7"/>
          <p:cNvSpPr/>
          <p:nvPr/>
        </p:nvSpPr>
        <p:spPr>
          <a:xfrm>
            <a:off x="473242" y="2386032"/>
            <a:ext cx="73472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NL" sz="18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Ook bij Rabobank moeten miljonairs gaan betalen voor hun spaargeld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962" y="1917699"/>
            <a:ext cx="4512038" cy="49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73851"/>
            <a:ext cx="7679950" cy="431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7"/>
          <p:cNvPicPr preferRelativeResize="0"/>
          <p:nvPr/>
        </p:nvPicPr>
        <p:blipFill rotWithShape="1">
          <a:blip r:embed="rId6">
            <a:alphaModFix amt="72000"/>
          </a:blip>
          <a:srcRect/>
          <a:stretch/>
        </p:blipFill>
        <p:spPr>
          <a:xfrm>
            <a:off x="5793180" y="3052446"/>
            <a:ext cx="6519769" cy="92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313" y="5613202"/>
            <a:ext cx="7921148" cy="10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Samenwerken en onderhandelen</a:t>
            </a:r>
            <a:endParaRPr/>
          </a:p>
        </p:txBody>
      </p:sp>
      <p:pic>
        <p:nvPicPr>
          <p:cNvPr id="201" name="Google Shape;201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02" name="Google Shape;202;p8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3" name="Google Shape;20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5597" y="1835150"/>
            <a:ext cx="7336403" cy="4182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835151"/>
            <a:ext cx="4855597" cy="370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8"/>
          <p:cNvPicPr preferRelativeResize="0"/>
          <p:nvPr/>
        </p:nvPicPr>
        <p:blipFill rotWithShape="1">
          <a:blip r:embed="rId6">
            <a:alphaModFix amt="62000"/>
          </a:blip>
          <a:srcRect/>
          <a:stretch/>
        </p:blipFill>
        <p:spPr>
          <a:xfrm>
            <a:off x="4324999" y="1835149"/>
            <a:ext cx="5386195" cy="1507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8"/>
          <p:cNvPicPr preferRelativeResize="0"/>
          <p:nvPr/>
        </p:nvPicPr>
        <p:blipFill rotWithShape="1">
          <a:blip r:embed="rId7">
            <a:alphaModFix amt="67000"/>
          </a:blip>
          <a:srcRect/>
          <a:stretch/>
        </p:blipFill>
        <p:spPr>
          <a:xfrm>
            <a:off x="-109427" y="4813300"/>
            <a:ext cx="6751527" cy="206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9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4280137" y="1906449"/>
            <a:ext cx="7911863" cy="384665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9"/>
          <p:cNvSpPr txBox="1"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nl-NL"/>
              <a:t>Risico en informatie</a:t>
            </a:r>
            <a:endParaRPr/>
          </a:p>
        </p:txBody>
      </p:sp>
      <p:pic>
        <p:nvPicPr>
          <p:cNvPr id="213" name="Google Shape;213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258300" y="5854700"/>
            <a:ext cx="2933700" cy="10033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</p:pic>
      <p:sp>
        <p:nvSpPr>
          <p:cNvPr id="214" name="Google Shape;214;p9"/>
          <p:cNvSpPr/>
          <p:nvPr/>
        </p:nvSpPr>
        <p:spPr>
          <a:xfrm>
            <a:off x="473242" y="2386032"/>
            <a:ext cx="73472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186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5" name="Google Shape;21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293497"/>
            <a:ext cx="6332580" cy="3564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906449"/>
            <a:ext cx="4409472" cy="154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82495" y="4905247"/>
            <a:ext cx="4254500" cy="3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404100" y="3293496"/>
            <a:ext cx="3708400" cy="3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72845" y="1945997"/>
            <a:ext cx="3975100" cy="4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44345" y="2629793"/>
            <a:ext cx="2565400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32300" y="5909410"/>
            <a:ext cx="4826000" cy="4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iteerbaar">
  <a:themeElements>
    <a:clrScheme name="Geeloranje">
      <a:dk1>
        <a:srgbClr val="000000"/>
      </a:dk1>
      <a:lt1>
        <a:srgbClr val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372</Words>
  <Application>Microsoft Macintosh PowerPoint</Application>
  <PresentationFormat>Breedbeeld</PresentationFormat>
  <Paragraphs>114</Paragraphs>
  <Slides>28</Slides>
  <Notes>28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Calibri</vt:lpstr>
      <vt:lpstr>Arial</vt:lpstr>
      <vt:lpstr>Noto Sans Symbols</vt:lpstr>
      <vt:lpstr>Century Gothic</vt:lpstr>
      <vt:lpstr>EB Garamond</vt:lpstr>
      <vt:lpstr>Quattrocento Sans</vt:lpstr>
      <vt:lpstr>Citeerbaar</vt:lpstr>
      <vt:lpstr>Profielkeuze economie en bedrijfseconomie</vt:lpstr>
      <vt:lpstr>Sectie (bedrijfs)economie</vt:lpstr>
      <vt:lpstr>Economische vakken; economie of bedrijfseconomie (of beide)?</vt:lpstr>
      <vt:lpstr>Economie</vt:lpstr>
      <vt:lpstr>Schaarste en ruil</vt:lpstr>
      <vt:lpstr>Markt</vt:lpstr>
      <vt:lpstr>Ruilen over de tijd</vt:lpstr>
      <vt:lpstr>Samenwerken en onderhandelen</vt:lpstr>
      <vt:lpstr>Risico en informatie</vt:lpstr>
      <vt:lpstr>Welvaart en groei</vt:lpstr>
      <vt:lpstr>Goede tijden en slechte tijden</vt:lpstr>
      <vt:lpstr>Bedrijfseconomie</vt:lpstr>
      <vt:lpstr>Van persoon naar rechtspersoon</vt:lpstr>
      <vt:lpstr>Interne organisatie en personeelsbeleid</vt:lpstr>
      <vt:lpstr>Investeren en financieren</vt:lpstr>
      <vt:lpstr>Marketing </vt:lpstr>
      <vt:lpstr>Financieel beheer</vt:lpstr>
      <vt:lpstr>Verslaggeving</vt:lpstr>
      <vt:lpstr>Verschillen EC en BE</vt:lpstr>
      <vt:lpstr>Overeenkomsten</vt:lpstr>
      <vt:lpstr>Vervolgopleidingen </vt:lpstr>
      <vt:lpstr>Vervolgopleidingen </vt:lpstr>
      <vt:lpstr>Toelatingseisen</vt:lpstr>
      <vt:lpstr>Economische vakken</vt:lpstr>
      <vt:lpstr>PowerPoint-presentatie</vt:lpstr>
      <vt:lpstr>PowerPoint-presentatie</vt:lpstr>
      <vt:lpstr>PowerPoint-presentatie</vt:lpstr>
      <vt:lpstr>Tips voor aanpassing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Profielkeuze economie en bedrijfseconomie</dc:title>
  <dc:creator>Microsoft Office-gebruiker</dc:creator>
  <cp:lastModifiedBy>Michelle Hazejager</cp:lastModifiedBy>
  <cp:revision>2</cp:revision>
  <dcterms:created xsi:type="dcterms:W3CDTF">2021-02-08T12:07:34Z</dcterms:created>
  <dcterms:modified xsi:type="dcterms:W3CDTF">2026-02-03T14:34:47Z</dcterms:modified>
</cp:coreProperties>
</file>